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8"/>
  </p:notesMasterIdLst>
  <p:sldIdLst>
    <p:sldId id="256" r:id="rId2"/>
    <p:sldId id="257" r:id="rId3"/>
    <p:sldId id="275" r:id="rId4"/>
    <p:sldId id="277" r:id="rId5"/>
    <p:sldId id="280" r:id="rId6"/>
    <p:sldId id="281" r:id="rId7"/>
    <p:sldId id="282" r:id="rId8"/>
    <p:sldId id="278" r:id="rId9"/>
    <p:sldId id="279" r:id="rId10"/>
    <p:sldId id="265" r:id="rId11"/>
    <p:sldId id="259" r:id="rId12"/>
    <p:sldId id="261" r:id="rId13"/>
    <p:sldId id="266" r:id="rId14"/>
    <p:sldId id="262" r:id="rId15"/>
    <p:sldId id="271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0B1B"/>
    <a:srgbClr val="005400"/>
    <a:srgbClr val="FECB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266"/>
    <p:restoredTop sz="93469" autoAdjust="0"/>
  </p:normalViewPr>
  <p:slideViewPr>
    <p:cSldViewPr snapToGrid="0" snapToObjects="1">
      <p:cViewPr varScale="1">
        <p:scale>
          <a:sx n="119" d="100"/>
          <a:sy n="119" d="100"/>
        </p:scale>
        <p:origin x="18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9.sv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jolly-desert-01b5c5610.3.azurestaticapps.net/" TargetMode="Externa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9.sv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jolly-desert-01b5c5610.3.azurestaticapps.net/" TargetMode="External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343C39-D7BA-4C7A-878A-3DCA9B6632E1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B98E42E5-D65B-4DC8-89B0-84CC9F4AE18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b="1" i="0" dirty="0"/>
            <a:t>Problem Statement #1 - Identify peer group for a patient to compare progress against</a:t>
          </a:r>
          <a:endParaRPr lang="en-US" sz="2400" b="1" dirty="0"/>
        </a:p>
      </dgm:t>
    </dgm:pt>
    <dgm:pt modelId="{22A79ADA-DD93-4D3F-8EC7-C08786191349}" type="parTrans" cxnId="{FB62D0AA-3F59-4F33-8252-4A9150801106}">
      <dgm:prSet/>
      <dgm:spPr/>
      <dgm:t>
        <a:bodyPr/>
        <a:lstStyle/>
        <a:p>
          <a:endParaRPr lang="en-US"/>
        </a:p>
      </dgm:t>
    </dgm:pt>
    <dgm:pt modelId="{10631E4D-B235-44CC-B378-20991A1F51F3}" type="sibTrans" cxnId="{FB62D0AA-3F59-4F33-8252-4A915080110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9872E94-24D9-451F-818F-DCC232A50A8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b="0" i="0" dirty="0"/>
            <a:t>Problem Statement #2 - Determine whether progress is being made based on assessment</a:t>
          </a:r>
          <a:endParaRPr lang="en-US" sz="2400" dirty="0"/>
        </a:p>
      </dgm:t>
    </dgm:pt>
    <dgm:pt modelId="{A458D259-C118-466A-A1DA-B6A0140B2569}" type="parTrans" cxnId="{B18894DB-7A80-412B-BDAC-F2BE70E9A6EB}">
      <dgm:prSet/>
      <dgm:spPr/>
      <dgm:t>
        <a:bodyPr/>
        <a:lstStyle/>
        <a:p>
          <a:endParaRPr lang="en-US"/>
        </a:p>
      </dgm:t>
    </dgm:pt>
    <dgm:pt modelId="{853797DF-B7DD-4490-813D-B250D8359D3F}" type="sibTrans" cxnId="{B18894DB-7A80-412B-BDAC-F2BE70E9A6EB}">
      <dgm:prSet/>
      <dgm:spPr/>
      <dgm:t>
        <a:bodyPr/>
        <a:lstStyle/>
        <a:p>
          <a:endParaRPr lang="en-US"/>
        </a:p>
      </dgm:t>
    </dgm:pt>
    <dgm:pt modelId="{E86C8501-8DB9-4187-940A-93C60067B202}" type="pres">
      <dgm:prSet presAssocID="{E0343C39-D7BA-4C7A-878A-3DCA9B6632E1}" presName="root" presStyleCnt="0">
        <dgm:presLayoutVars>
          <dgm:dir/>
          <dgm:resizeHandles val="exact"/>
        </dgm:presLayoutVars>
      </dgm:prSet>
      <dgm:spPr/>
    </dgm:pt>
    <dgm:pt modelId="{D66B4241-8953-41BB-9ACB-FADA264230D9}" type="pres">
      <dgm:prSet presAssocID="{E0343C39-D7BA-4C7A-878A-3DCA9B6632E1}" presName="container" presStyleCnt="0">
        <dgm:presLayoutVars>
          <dgm:dir/>
          <dgm:resizeHandles val="exact"/>
        </dgm:presLayoutVars>
      </dgm:prSet>
      <dgm:spPr/>
    </dgm:pt>
    <dgm:pt modelId="{429BBB64-B2FB-4D44-B3FA-0988551812F4}" type="pres">
      <dgm:prSet presAssocID="{B98E42E5-D65B-4DC8-89B0-84CC9F4AE188}" presName="compNode" presStyleCnt="0"/>
      <dgm:spPr/>
    </dgm:pt>
    <dgm:pt modelId="{764B1431-FD43-425D-9552-2C03084B6C16}" type="pres">
      <dgm:prSet presAssocID="{B98E42E5-D65B-4DC8-89B0-84CC9F4AE188}" presName="iconBgRect" presStyleLbl="bgShp" presStyleIdx="0" presStyleCnt="2" custLinFactX="193916" custLinFactNeighborX="200000" custLinFactNeighborY="2717"/>
      <dgm:spPr/>
    </dgm:pt>
    <dgm:pt modelId="{013DD8BF-2427-4DF4-9105-A35CDE0A3D99}" type="pres">
      <dgm:prSet presAssocID="{B98E42E5-D65B-4DC8-89B0-84CC9F4AE188}" presName="iconRect" presStyleLbl="node1" presStyleIdx="0" presStyleCnt="2" custLinFactX="300000" custLinFactNeighborX="375001" custLinFactNeighborY="190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15A44F59-5552-459D-AAD0-ACBC825A68BF}" type="pres">
      <dgm:prSet presAssocID="{B98E42E5-D65B-4DC8-89B0-84CC9F4AE188}" presName="spaceRect" presStyleCnt="0"/>
      <dgm:spPr/>
    </dgm:pt>
    <dgm:pt modelId="{F225C5B0-DC4C-4721-A33B-33C9B4031C14}" type="pres">
      <dgm:prSet presAssocID="{B98E42E5-D65B-4DC8-89B0-84CC9F4AE188}" presName="textRect" presStyleLbl="revTx" presStyleIdx="0" presStyleCnt="2">
        <dgm:presLayoutVars>
          <dgm:chMax val="1"/>
          <dgm:chPref val="1"/>
        </dgm:presLayoutVars>
      </dgm:prSet>
      <dgm:spPr/>
    </dgm:pt>
    <dgm:pt modelId="{27382D03-B4F1-4A77-ACDA-C8D88FF04ABE}" type="pres">
      <dgm:prSet presAssocID="{10631E4D-B235-44CC-B378-20991A1F51F3}" presName="sibTrans" presStyleLbl="sibTrans2D1" presStyleIdx="0" presStyleCnt="0"/>
      <dgm:spPr/>
    </dgm:pt>
    <dgm:pt modelId="{25111334-A534-4485-9045-6CFE9B76E2EE}" type="pres">
      <dgm:prSet presAssocID="{19872E94-24D9-451F-818F-DCC232A50A81}" presName="compNode" presStyleCnt="0"/>
      <dgm:spPr/>
    </dgm:pt>
    <dgm:pt modelId="{1A35418E-4EA9-4DBA-BDB0-347A7286E544}" type="pres">
      <dgm:prSet presAssocID="{19872E94-24D9-451F-818F-DCC232A50A81}" presName="iconBgRect" presStyleLbl="bgShp" presStyleIdx="1" presStyleCnt="2" custLinFactX="-200000" custLinFactNeighborX="-204707" custLinFactNeighborY="302"/>
      <dgm:spPr/>
    </dgm:pt>
    <dgm:pt modelId="{F963D494-54C3-4621-896B-9EA9CF4146CE}" type="pres">
      <dgm:prSet presAssocID="{19872E94-24D9-451F-818F-DCC232A50A81}" presName="iconRect" presStyleLbl="node1" presStyleIdx="1" presStyleCnt="2" custLinFactX="-300000" custLinFactNeighborX="-397229" custLinFactNeighborY="520"/>
      <dgm:spPr>
        <a:prstGeom prst="flowChartProcess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D83F9F2-FE43-4759-8A88-42920BBE0206}" type="pres">
      <dgm:prSet presAssocID="{19872E94-24D9-451F-818F-DCC232A50A81}" presName="spaceRect" presStyleCnt="0"/>
      <dgm:spPr/>
    </dgm:pt>
    <dgm:pt modelId="{D54E15EC-FA37-472A-9C8B-C0FBF43EF968}" type="pres">
      <dgm:prSet presAssocID="{19872E94-24D9-451F-818F-DCC232A50A81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CFD50745-CFE2-471A-AB86-06478E81D3CC}" type="presOf" srcId="{19872E94-24D9-451F-818F-DCC232A50A81}" destId="{D54E15EC-FA37-472A-9C8B-C0FBF43EF968}" srcOrd="0" destOrd="0" presId="urn:microsoft.com/office/officeart/2018/2/layout/IconCircleList"/>
    <dgm:cxn modelId="{BF1B8F4C-A737-44FE-9BDE-3BAD38481767}" type="presOf" srcId="{B98E42E5-D65B-4DC8-89B0-84CC9F4AE188}" destId="{F225C5B0-DC4C-4721-A33B-33C9B4031C14}" srcOrd="0" destOrd="0" presId="urn:microsoft.com/office/officeart/2018/2/layout/IconCircleList"/>
    <dgm:cxn modelId="{B88CA099-FF5B-47ED-AB8D-CCA4A75D311F}" type="presOf" srcId="{E0343C39-D7BA-4C7A-878A-3DCA9B6632E1}" destId="{E86C8501-8DB9-4187-940A-93C60067B202}" srcOrd="0" destOrd="0" presId="urn:microsoft.com/office/officeart/2018/2/layout/IconCircleList"/>
    <dgm:cxn modelId="{3CEE63AA-7F72-4B07-8C8E-A845942329D9}" type="presOf" srcId="{10631E4D-B235-44CC-B378-20991A1F51F3}" destId="{27382D03-B4F1-4A77-ACDA-C8D88FF04ABE}" srcOrd="0" destOrd="0" presId="urn:microsoft.com/office/officeart/2018/2/layout/IconCircleList"/>
    <dgm:cxn modelId="{FB62D0AA-3F59-4F33-8252-4A9150801106}" srcId="{E0343C39-D7BA-4C7A-878A-3DCA9B6632E1}" destId="{B98E42E5-D65B-4DC8-89B0-84CC9F4AE188}" srcOrd="0" destOrd="0" parTransId="{22A79ADA-DD93-4D3F-8EC7-C08786191349}" sibTransId="{10631E4D-B235-44CC-B378-20991A1F51F3}"/>
    <dgm:cxn modelId="{B18894DB-7A80-412B-BDAC-F2BE70E9A6EB}" srcId="{E0343C39-D7BA-4C7A-878A-3DCA9B6632E1}" destId="{19872E94-24D9-451F-818F-DCC232A50A81}" srcOrd="1" destOrd="0" parTransId="{A458D259-C118-466A-A1DA-B6A0140B2569}" sibTransId="{853797DF-B7DD-4490-813D-B250D8359D3F}"/>
    <dgm:cxn modelId="{2BF96F64-C39E-4B0B-AC39-B916FCD055F6}" type="presParOf" srcId="{E86C8501-8DB9-4187-940A-93C60067B202}" destId="{D66B4241-8953-41BB-9ACB-FADA264230D9}" srcOrd="0" destOrd="0" presId="urn:microsoft.com/office/officeart/2018/2/layout/IconCircleList"/>
    <dgm:cxn modelId="{B18E3092-FFCB-4ED3-BD3C-8B829660CFEE}" type="presParOf" srcId="{D66B4241-8953-41BB-9ACB-FADA264230D9}" destId="{429BBB64-B2FB-4D44-B3FA-0988551812F4}" srcOrd="0" destOrd="0" presId="urn:microsoft.com/office/officeart/2018/2/layout/IconCircleList"/>
    <dgm:cxn modelId="{378520D5-1A2B-47DF-A37D-DCF6371AB8DE}" type="presParOf" srcId="{429BBB64-B2FB-4D44-B3FA-0988551812F4}" destId="{764B1431-FD43-425D-9552-2C03084B6C16}" srcOrd="0" destOrd="0" presId="urn:microsoft.com/office/officeart/2018/2/layout/IconCircleList"/>
    <dgm:cxn modelId="{FF1B8AC1-88F2-44A9-87AD-51732B48E919}" type="presParOf" srcId="{429BBB64-B2FB-4D44-B3FA-0988551812F4}" destId="{013DD8BF-2427-4DF4-9105-A35CDE0A3D99}" srcOrd="1" destOrd="0" presId="urn:microsoft.com/office/officeart/2018/2/layout/IconCircleList"/>
    <dgm:cxn modelId="{96A7C3EB-0F1A-4DCF-B744-1C96EEC4E9DE}" type="presParOf" srcId="{429BBB64-B2FB-4D44-B3FA-0988551812F4}" destId="{15A44F59-5552-459D-AAD0-ACBC825A68BF}" srcOrd="2" destOrd="0" presId="urn:microsoft.com/office/officeart/2018/2/layout/IconCircleList"/>
    <dgm:cxn modelId="{D553FFF0-2B81-4680-85A2-F859581CA0F4}" type="presParOf" srcId="{429BBB64-B2FB-4D44-B3FA-0988551812F4}" destId="{F225C5B0-DC4C-4721-A33B-33C9B4031C14}" srcOrd="3" destOrd="0" presId="urn:microsoft.com/office/officeart/2018/2/layout/IconCircleList"/>
    <dgm:cxn modelId="{5CF5650B-D07C-45B3-B829-25408E14553D}" type="presParOf" srcId="{D66B4241-8953-41BB-9ACB-FADA264230D9}" destId="{27382D03-B4F1-4A77-ACDA-C8D88FF04ABE}" srcOrd="1" destOrd="0" presId="urn:microsoft.com/office/officeart/2018/2/layout/IconCircleList"/>
    <dgm:cxn modelId="{7664AAD6-F7E0-4BE7-BC9A-85D84E183EF3}" type="presParOf" srcId="{D66B4241-8953-41BB-9ACB-FADA264230D9}" destId="{25111334-A534-4485-9045-6CFE9B76E2EE}" srcOrd="2" destOrd="0" presId="urn:microsoft.com/office/officeart/2018/2/layout/IconCircleList"/>
    <dgm:cxn modelId="{00A529A5-45CD-4AC2-B8C6-5D05F853DECA}" type="presParOf" srcId="{25111334-A534-4485-9045-6CFE9B76E2EE}" destId="{1A35418E-4EA9-4DBA-BDB0-347A7286E544}" srcOrd="0" destOrd="0" presId="urn:microsoft.com/office/officeart/2018/2/layout/IconCircleList"/>
    <dgm:cxn modelId="{5C52DE2C-65EB-4E26-A7D9-713E54EC2491}" type="presParOf" srcId="{25111334-A534-4485-9045-6CFE9B76E2EE}" destId="{F963D494-54C3-4621-896B-9EA9CF4146CE}" srcOrd="1" destOrd="0" presId="urn:microsoft.com/office/officeart/2018/2/layout/IconCircleList"/>
    <dgm:cxn modelId="{54C1C9BE-8CD1-4699-9291-0EFDEEFCF3F3}" type="presParOf" srcId="{25111334-A534-4485-9045-6CFE9B76E2EE}" destId="{AD83F9F2-FE43-4759-8A88-42920BBE0206}" srcOrd="2" destOrd="0" presId="urn:microsoft.com/office/officeart/2018/2/layout/IconCircleList"/>
    <dgm:cxn modelId="{100FA678-346D-4F75-B3E5-C7B02BD1EE22}" type="presParOf" srcId="{25111334-A534-4485-9045-6CFE9B76E2EE}" destId="{D54E15EC-FA37-472A-9C8B-C0FBF43EF968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D3E98C-4A58-4123-97A7-7395468C7710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F264FA-E90B-4C76-9740-08C9813BE0F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CA" sz="1600" b="1" dirty="0"/>
            <a:t>Principal component analysis</a:t>
          </a:r>
          <a:r>
            <a:rPr lang="en-CA" sz="1600" dirty="0"/>
            <a:t> (</a:t>
          </a:r>
          <a:r>
            <a:rPr lang="en-CA" sz="1600" b="1" dirty="0"/>
            <a:t>PCA</a:t>
          </a:r>
          <a:r>
            <a:rPr lang="en-CA" sz="1600" dirty="0"/>
            <a:t>) is used to reduce the dimensionality. It finds a new set of dimensions such that all the dimensions ranked according to the variance of data along them. </a:t>
          </a:r>
          <a:endParaRPr lang="en-US" sz="1600" dirty="0"/>
        </a:p>
      </dgm:t>
    </dgm:pt>
    <dgm:pt modelId="{4FE7B0E0-D77B-4262-97D7-8DC736BC1299}" type="parTrans" cxnId="{3C269378-E37E-464C-911F-CE86FC3395EB}">
      <dgm:prSet/>
      <dgm:spPr/>
      <dgm:t>
        <a:bodyPr/>
        <a:lstStyle/>
        <a:p>
          <a:endParaRPr lang="en-US"/>
        </a:p>
      </dgm:t>
    </dgm:pt>
    <dgm:pt modelId="{99521A3C-E535-45DF-BEEA-70A6CC5ACA44}" type="sibTrans" cxnId="{3C269378-E37E-464C-911F-CE86FC3395E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9A90B11-89D9-43F2-A7EC-6BEB11C0025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CA" sz="1600" b="1" dirty="0"/>
            <a:t>t-SNE</a:t>
          </a:r>
          <a:r>
            <a:rPr lang="en-CA" sz="1600" dirty="0"/>
            <a:t> </a:t>
          </a:r>
          <a:r>
            <a:rPr lang="en-US" sz="1600" dirty="0"/>
            <a:t>is used to reduce the dimensionality, </a:t>
          </a:r>
          <a:r>
            <a:rPr lang="en-CA" sz="1600" dirty="0"/>
            <a:t>data visualization and for outlier detection. It is </a:t>
          </a:r>
          <a:r>
            <a:rPr lang="en-US" sz="1600" dirty="0"/>
            <a:t>used to map high dimensional data to 2 or 3 dimensions in order to visualize it.</a:t>
          </a:r>
        </a:p>
      </dgm:t>
    </dgm:pt>
    <dgm:pt modelId="{B0C69348-39E5-48E7-A14B-96DB9BF9B4FC}" type="parTrans" cxnId="{3D712034-A5A1-4EB6-A523-C19ABD4538C4}">
      <dgm:prSet/>
      <dgm:spPr/>
      <dgm:t>
        <a:bodyPr/>
        <a:lstStyle/>
        <a:p>
          <a:endParaRPr lang="en-US"/>
        </a:p>
      </dgm:t>
    </dgm:pt>
    <dgm:pt modelId="{C1F1FB08-B508-4C2E-8B6C-9007FBD86FED}" type="sibTrans" cxnId="{3D712034-A5A1-4EB6-A523-C19ABD4538C4}">
      <dgm:prSet/>
      <dgm:spPr/>
      <dgm:t>
        <a:bodyPr/>
        <a:lstStyle/>
        <a:p>
          <a:endParaRPr lang="en-US"/>
        </a:p>
      </dgm:t>
    </dgm:pt>
    <dgm:pt modelId="{5A526F1C-1769-4811-9C59-034D5600E0B0}" type="pres">
      <dgm:prSet presAssocID="{A7D3E98C-4A58-4123-97A7-7395468C7710}" presName="root" presStyleCnt="0">
        <dgm:presLayoutVars>
          <dgm:dir/>
          <dgm:resizeHandles val="exact"/>
        </dgm:presLayoutVars>
      </dgm:prSet>
      <dgm:spPr/>
    </dgm:pt>
    <dgm:pt modelId="{591B7BC0-F6E5-4EF7-AE49-703BCBFA63EF}" type="pres">
      <dgm:prSet presAssocID="{A7D3E98C-4A58-4123-97A7-7395468C7710}" presName="container" presStyleCnt="0">
        <dgm:presLayoutVars>
          <dgm:dir/>
          <dgm:resizeHandles val="exact"/>
        </dgm:presLayoutVars>
      </dgm:prSet>
      <dgm:spPr/>
    </dgm:pt>
    <dgm:pt modelId="{F8A23BD3-F44E-44E6-A6A6-67B5607E9198}" type="pres">
      <dgm:prSet presAssocID="{A5F264FA-E90B-4C76-9740-08C9813BE0FA}" presName="compNode" presStyleCnt="0"/>
      <dgm:spPr/>
    </dgm:pt>
    <dgm:pt modelId="{90DDFD7D-DB12-49E1-AB99-E72E09562EC9}" type="pres">
      <dgm:prSet presAssocID="{A5F264FA-E90B-4C76-9740-08C9813BE0FA}" presName="iconBgRect" presStyleLbl="bgShp" presStyleIdx="0" presStyleCnt="2"/>
      <dgm:spPr>
        <a:solidFill>
          <a:schemeClr val="accent1">
            <a:lumMod val="20000"/>
            <a:lumOff val="80000"/>
          </a:schemeClr>
        </a:solidFill>
      </dgm:spPr>
    </dgm:pt>
    <dgm:pt modelId="{1E254DE3-655E-43C8-B7A7-1BEC486DACB9}" type="pres">
      <dgm:prSet presAssocID="{A5F264FA-E90B-4C76-9740-08C9813BE0F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solidFill>
            <a:schemeClr val="accent1"/>
          </a:solidFill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7AA953E0-D187-47AF-B2BB-5E5D1B4A668C}" type="pres">
      <dgm:prSet presAssocID="{A5F264FA-E90B-4C76-9740-08C9813BE0FA}" presName="spaceRect" presStyleCnt="0"/>
      <dgm:spPr/>
    </dgm:pt>
    <dgm:pt modelId="{2A5B2006-745F-41F2-A913-14277CEC4EE7}" type="pres">
      <dgm:prSet presAssocID="{A5F264FA-E90B-4C76-9740-08C9813BE0FA}" presName="textRect" presStyleLbl="revTx" presStyleIdx="0" presStyleCnt="2" custLinFactNeighborY="-3186">
        <dgm:presLayoutVars>
          <dgm:chMax val="1"/>
          <dgm:chPref val="1"/>
        </dgm:presLayoutVars>
      </dgm:prSet>
      <dgm:spPr/>
    </dgm:pt>
    <dgm:pt modelId="{6756A65B-E8DE-4AFE-865D-49A52343DD83}" type="pres">
      <dgm:prSet presAssocID="{99521A3C-E535-45DF-BEEA-70A6CC5ACA44}" presName="sibTrans" presStyleLbl="sibTrans2D1" presStyleIdx="0" presStyleCnt="0"/>
      <dgm:spPr/>
    </dgm:pt>
    <dgm:pt modelId="{621330F5-EA72-4A0C-A4CA-9F9948F6EDB4}" type="pres">
      <dgm:prSet presAssocID="{19A90B11-89D9-43F2-A7EC-6BEB11C0025A}" presName="compNode" presStyleCnt="0"/>
      <dgm:spPr/>
    </dgm:pt>
    <dgm:pt modelId="{1918B847-EA90-4D02-A8DC-E5F2A028EFFF}" type="pres">
      <dgm:prSet presAssocID="{19A90B11-89D9-43F2-A7EC-6BEB11C0025A}" presName="iconBgRect" presStyleLbl="bgShp" presStyleIdx="1" presStyleCnt="2" custLinFactNeighborX="-27612"/>
      <dgm:spPr>
        <a:solidFill>
          <a:schemeClr val="accent1">
            <a:lumMod val="20000"/>
            <a:lumOff val="80000"/>
          </a:schemeClr>
        </a:solidFill>
      </dgm:spPr>
    </dgm:pt>
    <dgm:pt modelId="{7F780EAA-72E2-4A64-9F33-2F728FEAE7CB}" type="pres">
      <dgm:prSet presAssocID="{19A90B11-89D9-43F2-A7EC-6BEB11C0025A}" presName="iconRect" presStyleLbl="node1" presStyleIdx="1" presStyleCnt="2" custLinFactNeighborX="-4943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solidFill>
            <a:schemeClr val="accent1"/>
          </a:solidFill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26F66593-0426-48F0-A4DB-3FD2AF19F095}" type="pres">
      <dgm:prSet presAssocID="{19A90B11-89D9-43F2-A7EC-6BEB11C0025A}" presName="spaceRect" presStyleCnt="0"/>
      <dgm:spPr/>
    </dgm:pt>
    <dgm:pt modelId="{55509127-9E12-48BF-A3F0-C4DE6A03E5D0}" type="pres">
      <dgm:prSet presAssocID="{19A90B11-89D9-43F2-A7EC-6BEB11C0025A}" presName="textRect" presStyleLbl="revTx" presStyleIdx="1" presStyleCnt="2" custScaleX="122348" custScaleY="121000" custLinFactNeighborY="-3186">
        <dgm:presLayoutVars>
          <dgm:chMax val="1"/>
          <dgm:chPref val="1"/>
        </dgm:presLayoutVars>
      </dgm:prSet>
      <dgm:spPr/>
    </dgm:pt>
  </dgm:ptLst>
  <dgm:cxnLst>
    <dgm:cxn modelId="{C601602E-9910-46B6-B98D-ACDD3A50650D}" type="presOf" srcId="{19A90B11-89D9-43F2-A7EC-6BEB11C0025A}" destId="{55509127-9E12-48BF-A3F0-C4DE6A03E5D0}" srcOrd="0" destOrd="0" presId="urn:microsoft.com/office/officeart/2018/2/layout/IconCircleList"/>
    <dgm:cxn modelId="{88B0F02F-9842-41F0-85AE-DC3D1FD7E365}" type="presOf" srcId="{A7D3E98C-4A58-4123-97A7-7395468C7710}" destId="{5A526F1C-1769-4811-9C59-034D5600E0B0}" srcOrd="0" destOrd="0" presId="urn:microsoft.com/office/officeart/2018/2/layout/IconCircleList"/>
    <dgm:cxn modelId="{3D712034-A5A1-4EB6-A523-C19ABD4538C4}" srcId="{A7D3E98C-4A58-4123-97A7-7395468C7710}" destId="{19A90B11-89D9-43F2-A7EC-6BEB11C0025A}" srcOrd="1" destOrd="0" parTransId="{B0C69348-39E5-48E7-A14B-96DB9BF9B4FC}" sibTransId="{C1F1FB08-B508-4C2E-8B6C-9007FBD86FED}"/>
    <dgm:cxn modelId="{3C269378-E37E-464C-911F-CE86FC3395EB}" srcId="{A7D3E98C-4A58-4123-97A7-7395468C7710}" destId="{A5F264FA-E90B-4C76-9740-08C9813BE0FA}" srcOrd="0" destOrd="0" parTransId="{4FE7B0E0-D77B-4262-97D7-8DC736BC1299}" sibTransId="{99521A3C-E535-45DF-BEEA-70A6CC5ACA44}"/>
    <dgm:cxn modelId="{8B183DC6-4DA8-4A0C-84C8-CF1334575B84}" type="presOf" srcId="{99521A3C-E535-45DF-BEEA-70A6CC5ACA44}" destId="{6756A65B-E8DE-4AFE-865D-49A52343DD83}" srcOrd="0" destOrd="0" presId="urn:microsoft.com/office/officeart/2018/2/layout/IconCircleList"/>
    <dgm:cxn modelId="{A40E32CA-520C-4EB5-BC41-BE62E6FBC100}" type="presOf" srcId="{A5F264FA-E90B-4C76-9740-08C9813BE0FA}" destId="{2A5B2006-745F-41F2-A913-14277CEC4EE7}" srcOrd="0" destOrd="0" presId="urn:microsoft.com/office/officeart/2018/2/layout/IconCircleList"/>
    <dgm:cxn modelId="{374A96FC-C639-48D8-BDBD-8F315A2EBB79}" type="presParOf" srcId="{5A526F1C-1769-4811-9C59-034D5600E0B0}" destId="{591B7BC0-F6E5-4EF7-AE49-703BCBFA63EF}" srcOrd="0" destOrd="0" presId="urn:microsoft.com/office/officeart/2018/2/layout/IconCircleList"/>
    <dgm:cxn modelId="{66E51897-C55D-4327-91AF-D27E33A38C6D}" type="presParOf" srcId="{591B7BC0-F6E5-4EF7-AE49-703BCBFA63EF}" destId="{F8A23BD3-F44E-44E6-A6A6-67B5607E9198}" srcOrd="0" destOrd="0" presId="urn:microsoft.com/office/officeart/2018/2/layout/IconCircleList"/>
    <dgm:cxn modelId="{D734A6EA-8E4F-45A7-9A1B-59446A545F4E}" type="presParOf" srcId="{F8A23BD3-F44E-44E6-A6A6-67B5607E9198}" destId="{90DDFD7D-DB12-49E1-AB99-E72E09562EC9}" srcOrd="0" destOrd="0" presId="urn:microsoft.com/office/officeart/2018/2/layout/IconCircleList"/>
    <dgm:cxn modelId="{2075B673-6EC2-44B4-8922-1A06C43258FE}" type="presParOf" srcId="{F8A23BD3-F44E-44E6-A6A6-67B5607E9198}" destId="{1E254DE3-655E-43C8-B7A7-1BEC486DACB9}" srcOrd="1" destOrd="0" presId="urn:microsoft.com/office/officeart/2018/2/layout/IconCircleList"/>
    <dgm:cxn modelId="{8DE54CD0-EC25-490C-A3D3-1F647AEA4C11}" type="presParOf" srcId="{F8A23BD3-F44E-44E6-A6A6-67B5607E9198}" destId="{7AA953E0-D187-47AF-B2BB-5E5D1B4A668C}" srcOrd="2" destOrd="0" presId="urn:microsoft.com/office/officeart/2018/2/layout/IconCircleList"/>
    <dgm:cxn modelId="{6E4285EC-5A34-4AB4-BE9C-6A55B5560371}" type="presParOf" srcId="{F8A23BD3-F44E-44E6-A6A6-67B5607E9198}" destId="{2A5B2006-745F-41F2-A913-14277CEC4EE7}" srcOrd="3" destOrd="0" presId="urn:microsoft.com/office/officeart/2018/2/layout/IconCircleList"/>
    <dgm:cxn modelId="{82AE7921-F4D2-421A-9933-1BBDBE2364D4}" type="presParOf" srcId="{591B7BC0-F6E5-4EF7-AE49-703BCBFA63EF}" destId="{6756A65B-E8DE-4AFE-865D-49A52343DD83}" srcOrd="1" destOrd="0" presId="urn:microsoft.com/office/officeart/2018/2/layout/IconCircleList"/>
    <dgm:cxn modelId="{903B7571-38D6-49D6-95B8-065CE204EA89}" type="presParOf" srcId="{591B7BC0-F6E5-4EF7-AE49-703BCBFA63EF}" destId="{621330F5-EA72-4A0C-A4CA-9F9948F6EDB4}" srcOrd="2" destOrd="0" presId="urn:microsoft.com/office/officeart/2018/2/layout/IconCircleList"/>
    <dgm:cxn modelId="{092BC154-3FA8-44BC-AEFB-A3EAB102B05D}" type="presParOf" srcId="{621330F5-EA72-4A0C-A4CA-9F9948F6EDB4}" destId="{1918B847-EA90-4D02-A8DC-E5F2A028EFFF}" srcOrd="0" destOrd="0" presId="urn:microsoft.com/office/officeart/2018/2/layout/IconCircleList"/>
    <dgm:cxn modelId="{F0C423C6-0854-4837-B036-E67F94EFDF99}" type="presParOf" srcId="{621330F5-EA72-4A0C-A4CA-9F9948F6EDB4}" destId="{7F780EAA-72E2-4A64-9F33-2F728FEAE7CB}" srcOrd="1" destOrd="0" presId="urn:microsoft.com/office/officeart/2018/2/layout/IconCircleList"/>
    <dgm:cxn modelId="{018F561C-8E3E-452F-A6E4-C6DCCF6DB92C}" type="presParOf" srcId="{621330F5-EA72-4A0C-A4CA-9F9948F6EDB4}" destId="{26F66593-0426-48F0-A4DB-3FD2AF19F095}" srcOrd="2" destOrd="0" presId="urn:microsoft.com/office/officeart/2018/2/layout/IconCircleList"/>
    <dgm:cxn modelId="{066AA9E0-4E27-4412-A6F2-A4BEF4811E9E}" type="presParOf" srcId="{621330F5-EA72-4A0C-A4CA-9F9948F6EDB4}" destId="{55509127-9E12-48BF-A3F0-C4DE6A03E5D0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8F73B4B-A13A-43B6-99F9-E084B5737243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EA2F933-3511-4708-AAEC-1A4587298864}">
      <dgm:prSet custT="1"/>
      <dgm:spPr/>
      <dgm:t>
        <a:bodyPr/>
        <a:lstStyle/>
        <a:p>
          <a:r>
            <a:rPr lang="en-US" sz="2400" b="0" i="0"/>
            <a:t>Data curation</a:t>
          </a:r>
          <a:endParaRPr lang="en-US" sz="2400"/>
        </a:p>
      </dgm:t>
    </dgm:pt>
    <dgm:pt modelId="{405B14EA-4518-45B7-8676-A8F4D40DDC70}" type="parTrans" cxnId="{1E94F8F6-4A47-47B5-A97B-17F677FE7F4D}">
      <dgm:prSet/>
      <dgm:spPr/>
      <dgm:t>
        <a:bodyPr/>
        <a:lstStyle/>
        <a:p>
          <a:endParaRPr lang="en-US"/>
        </a:p>
      </dgm:t>
    </dgm:pt>
    <dgm:pt modelId="{540D2C0C-34E0-429F-8ADB-96004FC1401B}" type="sibTrans" cxnId="{1E94F8F6-4A47-47B5-A97B-17F677FE7F4D}">
      <dgm:prSet/>
      <dgm:spPr/>
      <dgm:t>
        <a:bodyPr/>
        <a:lstStyle/>
        <a:p>
          <a:endParaRPr lang="en-US"/>
        </a:p>
      </dgm:t>
    </dgm:pt>
    <dgm:pt modelId="{CA997497-4A82-4126-BF53-785EF12F1715}">
      <dgm:prSet custT="1"/>
      <dgm:spPr/>
      <dgm:t>
        <a:bodyPr/>
        <a:lstStyle/>
        <a:p>
          <a:r>
            <a:rPr lang="en-US" sz="1800" b="1" dirty="0"/>
            <a:t>Data cleaning - e.g., future dated assessments, date of births, missing gender, etc.</a:t>
          </a:r>
        </a:p>
      </dgm:t>
    </dgm:pt>
    <dgm:pt modelId="{8B348D6B-EB7E-4BF1-B3E0-BC6DE528CFFA}" type="parTrans" cxnId="{07C66C24-ED80-423D-8185-632E95CC0075}">
      <dgm:prSet/>
      <dgm:spPr/>
      <dgm:t>
        <a:bodyPr/>
        <a:lstStyle/>
        <a:p>
          <a:endParaRPr lang="en-US"/>
        </a:p>
      </dgm:t>
    </dgm:pt>
    <dgm:pt modelId="{C97CA515-F59B-4AFE-A0DA-A57E8E7EBA09}" type="sibTrans" cxnId="{07C66C24-ED80-423D-8185-632E95CC0075}">
      <dgm:prSet/>
      <dgm:spPr/>
      <dgm:t>
        <a:bodyPr/>
        <a:lstStyle/>
        <a:p>
          <a:endParaRPr lang="en-US"/>
        </a:p>
      </dgm:t>
    </dgm:pt>
    <dgm:pt modelId="{1D9F72B1-4530-46F3-A2B6-B9930D37FD74}">
      <dgm:prSet custT="1"/>
      <dgm:spPr/>
      <dgm:t>
        <a:bodyPr/>
        <a:lstStyle/>
        <a:p>
          <a:r>
            <a:rPr lang="en-US" sz="1800" b="1" dirty="0"/>
            <a:t>Data compaction – from 544 skills to 25 behaviors – unweighted means, weighted means, bucketing</a:t>
          </a:r>
        </a:p>
      </dgm:t>
    </dgm:pt>
    <dgm:pt modelId="{E0315BF2-8866-47B4-96B2-C17C13F6A21E}" type="parTrans" cxnId="{33E8FD2A-44EE-4619-ABD9-94049A32788C}">
      <dgm:prSet/>
      <dgm:spPr/>
      <dgm:t>
        <a:bodyPr/>
        <a:lstStyle/>
        <a:p>
          <a:endParaRPr lang="en-US"/>
        </a:p>
      </dgm:t>
    </dgm:pt>
    <dgm:pt modelId="{F043D8D7-0C6D-4A52-80C0-D7BEF33D32B5}" type="sibTrans" cxnId="{33E8FD2A-44EE-4619-ABD9-94049A32788C}">
      <dgm:prSet/>
      <dgm:spPr/>
      <dgm:t>
        <a:bodyPr/>
        <a:lstStyle/>
        <a:p>
          <a:endParaRPr lang="en-US"/>
        </a:p>
      </dgm:t>
    </dgm:pt>
    <dgm:pt modelId="{48362F75-3F54-446E-AE53-689B01D0EDF0}">
      <dgm:prSet custT="1"/>
      <dgm:spPr/>
      <dgm:t>
        <a:bodyPr/>
        <a:lstStyle/>
        <a:p>
          <a:r>
            <a:rPr lang="en-US" sz="2400" b="0" i="0"/>
            <a:t>Selecting the right model</a:t>
          </a:r>
          <a:endParaRPr lang="en-US" sz="2400"/>
        </a:p>
      </dgm:t>
    </dgm:pt>
    <dgm:pt modelId="{7FA1F1D9-8BBD-4DE6-8CD0-58FF503F178F}" type="parTrans" cxnId="{0A08E19E-078C-493D-8A8C-A57A2A3591C4}">
      <dgm:prSet/>
      <dgm:spPr/>
      <dgm:t>
        <a:bodyPr/>
        <a:lstStyle/>
        <a:p>
          <a:endParaRPr lang="en-US"/>
        </a:p>
      </dgm:t>
    </dgm:pt>
    <dgm:pt modelId="{CF68EC08-C2AB-45EB-8EB8-7A893E37DB0D}" type="sibTrans" cxnId="{0A08E19E-078C-493D-8A8C-A57A2A3591C4}">
      <dgm:prSet/>
      <dgm:spPr/>
      <dgm:t>
        <a:bodyPr/>
        <a:lstStyle/>
        <a:p>
          <a:endParaRPr lang="en-US"/>
        </a:p>
      </dgm:t>
    </dgm:pt>
    <dgm:pt modelId="{1B8FFF85-D46A-4308-8DE4-FEA3FB56AEC0}">
      <dgm:prSet custT="1"/>
      <dgm:spPr/>
      <dgm:t>
        <a:bodyPr/>
        <a:lstStyle/>
        <a:p>
          <a:r>
            <a:rPr lang="en-US" sz="1800" b="1" dirty="0"/>
            <a:t>Tried K-means, GMM</a:t>
          </a:r>
        </a:p>
      </dgm:t>
    </dgm:pt>
    <dgm:pt modelId="{73A28746-6C90-441E-B6EB-49F7B761DD2C}" type="parTrans" cxnId="{C01F3038-F8FD-4F51-A468-45FF3802C8A9}">
      <dgm:prSet/>
      <dgm:spPr/>
      <dgm:t>
        <a:bodyPr/>
        <a:lstStyle/>
        <a:p>
          <a:endParaRPr lang="en-US"/>
        </a:p>
      </dgm:t>
    </dgm:pt>
    <dgm:pt modelId="{F255CAB9-BBA1-4CA3-BBCB-108806B564AD}" type="sibTrans" cxnId="{C01F3038-F8FD-4F51-A468-45FF3802C8A9}">
      <dgm:prSet/>
      <dgm:spPr/>
      <dgm:t>
        <a:bodyPr/>
        <a:lstStyle/>
        <a:p>
          <a:endParaRPr lang="en-US"/>
        </a:p>
      </dgm:t>
    </dgm:pt>
    <dgm:pt modelId="{CAB0B8EC-DB03-4132-8374-454B116569F5}">
      <dgm:prSet custT="1"/>
      <dgm:spPr/>
      <dgm:t>
        <a:bodyPr/>
        <a:lstStyle/>
        <a:p>
          <a:r>
            <a:rPr lang="en-US" sz="2400" b="0" i="0"/>
            <a:t>Data analysis</a:t>
          </a:r>
          <a:endParaRPr lang="en-US" sz="2400"/>
        </a:p>
      </dgm:t>
    </dgm:pt>
    <dgm:pt modelId="{5CFCE0FE-6AC7-4BC9-A401-716AF1D7F758}" type="parTrans" cxnId="{5EAA40DC-5D8F-4B8E-AE1E-0835C87021E7}">
      <dgm:prSet/>
      <dgm:spPr/>
      <dgm:t>
        <a:bodyPr/>
        <a:lstStyle/>
        <a:p>
          <a:endParaRPr lang="en-US"/>
        </a:p>
      </dgm:t>
    </dgm:pt>
    <dgm:pt modelId="{508F5F71-4578-4C9D-B5ED-73DE7B352EDF}" type="sibTrans" cxnId="{5EAA40DC-5D8F-4B8E-AE1E-0835C87021E7}">
      <dgm:prSet/>
      <dgm:spPr/>
      <dgm:t>
        <a:bodyPr/>
        <a:lstStyle/>
        <a:p>
          <a:endParaRPr lang="en-US"/>
        </a:p>
      </dgm:t>
    </dgm:pt>
    <dgm:pt modelId="{AFCA1D88-4AFE-40E0-A773-3D883E0175CC}">
      <dgm:prSet custT="1"/>
      <dgm:spPr/>
      <dgm:t>
        <a:bodyPr/>
        <a:lstStyle/>
        <a:p>
          <a:r>
            <a:rPr lang="en-US" sz="1800" b="1" dirty="0"/>
            <a:t>Lean metadata – age, gender are very broad dimensions to profile</a:t>
          </a:r>
        </a:p>
      </dgm:t>
    </dgm:pt>
    <dgm:pt modelId="{BB5DAF77-C8A1-44EA-83C9-0E59733C71D1}" type="parTrans" cxnId="{564ACE87-1501-42CA-B1AA-E7B3A42BED24}">
      <dgm:prSet/>
      <dgm:spPr/>
      <dgm:t>
        <a:bodyPr/>
        <a:lstStyle/>
        <a:p>
          <a:endParaRPr lang="en-US"/>
        </a:p>
      </dgm:t>
    </dgm:pt>
    <dgm:pt modelId="{C609A774-960E-4DD6-9E8D-EF42765D2915}" type="sibTrans" cxnId="{564ACE87-1501-42CA-B1AA-E7B3A42BED24}">
      <dgm:prSet/>
      <dgm:spPr/>
      <dgm:t>
        <a:bodyPr/>
        <a:lstStyle/>
        <a:p>
          <a:endParaRPr lang="en-US"/>
        </a:p>
      </dgm:t>
    </dgm:pt>
    <dgm:pt modelId="{2039BE81-9841-41B3-84CA-B7C7B73FF285}">
      <dgm:prSet custT="1"/>
      <dgm:spPr/>
      <dgm:t>
        <a:bodyPr/>
        <a:lstStyle/>
        <a:p>
          <a:r>
            <a:rPr lang="en-US" sz="2400" b="0" i="0"/>
            <a:t>Visualizing the data</a:t>
          </a:r>
          <a:endParaRPr lang="en-US" sz="2400"/>
        </a:p>
      </dgm:t>
    </dgm:pt>
    <dgm:pt modelId="{2D953E61-8117-48A5-A99C-A86B01A3D23E}" type="parTrans" cxnId="{FA5EFED0-ABDC-4FE1-BC7D-7086533E42CA}">
      <dgm:prSet/>
      <dgm:spPr/>
      <dgm:t>
        <a:bodyPr/>
        <a:lstStyle/>
        <a:p>
          <a:endParaRPr lang="en-US"/>
        </a:p>
      </dgm:t>
    </dgm:pt>
    <dgm:pt modelId="{E0A6917B-AF51-45D9-B4FF-5C6295F5A1DA}" type="sibTrans" cxnId="{FA5EFED0-ABDC-4FE1-BC7D-7086533E42CA}">
      <dgm:prSet/>
      <dgm:spPr/>
      <dgm:t>
        <a:bodyPr/>
        <a:lstStyle/>
        <a:p>
          <a:endParaRPr lang="en-US"/>
        </a:p>
      </dgm:t>
    </dgm:pt>
    <dgm:pt modelId="{B718A554-CDBF-466F-B2A4-0DCECED63383}">
      <dgm:prSet custT="1"/>
      <dgm:spPr/>
      <dgm:t>
        <a:bodyPr/>
        <a:lstStyle/>
        <a:p>
          <a:r>
            <a:rPr lang="en-US" sz="1800" b="1" i="0" u="sng" dirty="0">
              <a:hlinkClick xmlns:r="http://schemas.openxmlformats.org/officeDocument/2006/relationships" r:id="rId1"/>
            </a:rPr>
            <a:t>https://jolly-desert-01b5c5610.3.azurestaticapps.net/</a:t>
          </a:r>
          <a:endParaRPr lang="en-US" sz="1800" b="1" dirty="0"/>
        </a:p>
      </dgm:t>
    </dgm:pt>
    <dgm:pt modelId="{277A16DC-450C-4E61-8ABC-31D8847E8FB2}" type="parTrans" cxnId="{D06F6CC2-0990-498C-A515-4252A430C0AA}">
      <dgm:prSet/>
      <dgm:spPr/>
      <dgm:t>
        <a:bodyPr/>
        <a:lstStyle/>
        <a:p>
          <a:endParaRPr lang="en-US"/>
        </a:p>
      </dgm:t>
    </dgm:pt>
    <dgm:pt modelId="{AF60F62C-8961-417F-A36F-707DDD7A5AA0}" type="sibTrans" cxnId="{D06F6CC2-0990-498C-A515-4252A430C0AA}">
      <dgm:prSet/>
      <dgm:spPr/>
      <dgm:t>
        <a:bodyPr/>
        <a:lstStyle/>
        <a:p>
          <a:endParaRPr lang="en-US"/>
        </a:p>
      </dgm:t>
    </dgm:pt>
    <dgm:pt modelId="{E34A9AB3-011F-44BE-9186-2A8C2AC6E8A2}" type="pres">
      <dgm:prSet presAssocID="{18F73B4B-A13A-43B6-99F9-E084B5737243}" presName="linear" presStyleCnt="0">
        <dgm:presLayoutVars>
          <dgm:dir/>
          <dgm:animLvl val="lvl"/>
          <dgm:resizeHandles val="exact"/>
        </dgm:presLayoutVars>
      </dgm:prSet>
      <dgm:spPr/>
    </dgm:pt>
    <dgm:pt modelId="{D4E6BC04-51E3-4F86-81C6-7A9C90A13754}" type="pres">
      <dgm:prSet presAssocID="{DEA2F933-3511-4708-AAEC-1A4587298864}" presName="parentLin" presStyleCnt="0"/>
      <dgm:spPr/>
    </dgm:pt>
    <dgm:pt modelId="{006CC441-575A-4F1C-8B93-08046A0D0B6E}" type="pres">
      <dgm:prSet presAssocID="{DEA2F933-3511-4708-AAEC-1A4587298864}" presName="parentLeftMargin" presStyleLbl="node1" presStyleIdx="0" presStyleCnt="4"/>
      <dgm:spPr/>
    </dgm:pt>
    <dgm:pt modelId="{41BA3E0A-81A7-4B05-8FDE-67AA0AD7FB44}" type="pres">
      <dgm:prSet presAssocID="{DEA2F933-3511-4708-AAEC-1A458729886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EEFF159-B8D7-4B31-B089-10799FA4FA91}" type="pres">
      <dgm:prSet presAssocID="{DEA2F933-3511-4708-AAEC-1A4587298864}" presName="negativeSpace" presStyleCnt="0"/>
      <dgm:spPr/>
    </dgm:pt>
    <dgm:pt modelId="{A9994383-D01C-40F7-A308-2B9A65A81DFB}" type="pres">
      <dgm:prSet presAssocID="{DEA2F933-3511-4708-AAEC-1A4587298864}" presName="childText" presStyleLbl="conFgAcc1" presStyleIdx="0" presStyleCnt="4">
        <dgm:presLayoutVars>
          <dgm:bulletEnabled val="1"/>
        </dgm:presLayoutVars>
      </dgm:prSet>
      <dgm:spPr/>
    </dgm:pt>
    <dgm:pt modelId="{C85FE66F-F04C-47ED-91F5-00F0AC87CC75}" type="pres">
      <dgm:prSet presAssocID="{540D2C0C-34E0-429F-8ADB-96004FC1401B}" presName="spaceBetweenRectangles" presStyleCnt="0"/>
      <dgm:spPr/>
    </dgm:pt>
    <dgm:pt modelId="{8E2AD4DA-4A1C-4B70-B091-E9F392AD7AA5}" type="pres">
      <dgm:prSet presAssocID="{48362F75-3F54-446E-AE53-689B01D0EDF0}" presName="parentLin" presStyleCnt="0"/>
      <dgm:spPr/>
    </dgm:pt>
    <dgm:pt modelId="{0943968A-9C6D-40E1-8E4A-4CEBC19CA536}" type="pres">
      <dgm:prSet presAssocID="{48362F75-3F54-446E-AE53-689B01D0EDF0}" presName="parentLeftMargin" presStyleLbl="node1" presStyleIdx="0" presStyleCnt="4"/>
      <dgm:spPr/>
    </dgm:pt>
    <dgm:pt modelId="{DB4752B5-07E8-48A6-AB36-3FC86F34CCD8}" type="pres">
      <dgm:prSet presAssocID="{48362F75-3F54-446E-AE53-689B01D0EDF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1905F45-7AE7-452C-B36D-401290AF025A}" type="pres">
      <dgm:prSet presAssocID="{48362F75-3F54-446E-AE53-689B01D0EDF0}" presName="negativeSpace" presStyleCnt="0"/>
      <dgm:spPr/>
    </dgm:pt>
    <dgm:pt modelId="{173D81B6-8423-4654-9B1C-F9A2AD442194}" type="pres">
      <dgm:prSet presAssocID="{48362F75-3F54-446E-AE53-689B01D0EDF0}" presName="childText" presStyleLbl="conFgAcc1" presStyleIdx="1" presStyleCnt="4">
        <dgm:presLayoutVars>
          <dgm:bulletEnabled val="1"/>
        </dgm:presLayoutVars>
      </dgm:prSet>
      <dgm:spPr/>
    </dgm:pt>
    <dgm:pt modelId="{A09DABB9-A117-488A-8D83-BC7FC090C3D6}" type="pres">
      <dgm:prSet presAssocID="{CF68EC08-C2AB-45EB-8EB8-7A893E37DB0D}" presName="spaceBetweenRectangles" presStyleCnt="0"/>
      <dgm:spPr/>
    </dgm:pt>
    <dgm:pt modelId="{BFD97058-80C6-46F3-AEA8-1199902579B2}" type="pres">
      <dgm:prSet presAssocID="{CAB0B8EC-DB03-4132-8374-454B116569F5}" presName="parentLin" presStyleCnt="0"/>
      <dgm:spPr/>
    </dgm:pt>
    <dgm:pt modelId="{F149CD1A-A40A-4064-870E-B4F7FE708A38}" type="pres">
      <dgm:prSet presAssocID="{CAB0B8EC-DB03-4132-8374-454B116569F5}" presName="parentLeftMargin" presStyleLbl="node1" presStyleIdx="1" presStyleCnt="4"/>
      <dgm:spPr/>
    </dgm:pt>
    <dgm:pt modelId="{BE1C54FD-FE0E-4E11-A1A9-84E9EDB41C63}" type="pres">
      <dgm:prSet presAssocID="{CAB0B8EC-DB03-4132-8374-454B116569F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A23E24F-93A7-4EFF-A491-BBF6ED413876}" type="pres">
      <dgm:prSet presAssocID="{CAB0B8EC-DB03-4132-8374-454B116569F5}" presName="negativeSpace" presStyleCnt="0"/>
      <dgm:spPr/>
    </dgm:pt>
    <dgm:pt modelId="{5354912E-2725-45BF-BEFD-A25E262B5470}" type="pres">
      <dgm:prSet presAssocID="{CAB0B8EC-DB03-4132-8374-454B116569F5}" presName="childText" presStyleLbl="conFgAcc1" presStyleIdx="2" presStyleCnt="4">
        <dgm:presLayoutVars>
          <dgm:bulletEnabled val="1"/>
        </dgm:presLayoutVars>
      </dgm:prSet>
      <dgm:spPr/>
    </dgm:pt>
    <dgm:pt modelId="{119D324D-CD98-44F9-87EE-F82EF26F1814}" type="pres">
      <dgm:prSet presAssocID="{508F5F71-4578-4C9D-B5ED-73DE7B352EDF}" presName="spaceBetweenRectangles" presStyleCnt="0"/>
      <dgm:spPr/>
    </dgm:pt>
    <dgm:pt modelId="{506D55C8-A0BA-4B74-99E4-A3788670272C}" type="pres">
      <dgm:prSet presAssocID="{2039BE81-9841-41B3-84CA-B7C7B73FF285}" presName="parentLin" presStyleCnt="0"/>
      <dgm:spPr/>
    </dgm:pt>
    <dgm:pt modelId="{25B030CA-A418-42CA-880D-EDBDCF65D8B6}" type="pres">
      <dgm:prSet presAssocID="{2039BE81-9841-41B3-84CA-B7C7B73FF285}" presName="parentLeftMargin" presStyleLbl="node1" presStyleIdx="2" presStyleCnt="4"/>
      <dgm:spPr/>
    </dgm:pt>
    <dgm:pt modelId="{D2C9C184-5B91-4773-854B-F0B2F2D33681}" type="pres">
      <dgm:prSet presAssocID="{2039BE81-9841-41B3-84CA-B7C7B73FF285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3793E87D-4DD5-4E8B-9B1C-7B8BFDDEB3E7}" type="pres">
      <dgm:prSet presAssocID="{2039BE81-9841-41B3-84CA-B7C7B73FF285}" presName="negativeSpace" presStyleCnt="0"/>
      <dgm:spPr/>
    </dgm:pt>
    <dgm:pt modelId="{5F1D6DEF-B910-4016-92DD-232F1E3C72C0}" type="pres">
      <dgm:prSet presAssocID="{2039BE81-9841-41B3-84CA-B7C7B73FF28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B1BD00F-3B49-4064-A006-B6BE26B6B126}" type="presOf" srcId="{CA997497-4A82-4126-BF53-785EF12F1715}" destId="{A9994383-D01C-40F7-A308-2B9A65A81DFB}" srcOrd="0" destOrd="0" presId="urn:microsoft.com/office/officeart/2005/8/layout/list1"/>
    <dgm:cxn modelId="{31D4CC1D-8031-4723-A4DB-D5B90754C517}" type="presOf" srcId="{1D9F72B1-4530-46F3-A2B6-B9930D37FD74}" destId="{A9994383-D01C-40F7-A308-2B9A65A81DFB}" srcOrd="0" destOrd="1" presId="urn:microsoft.com/office/officeart/2005/8/layout/list1"/>
    <dgm:cxn modelId="{07C66C24-ED80-423D-8185-632E95CC0075}" srcId="{DEA2F933-3511-4708-AAEC-1A4587298864}" destId="{CA997497-4A82-4126-BF53-785EF12F1715}" srcOrd="0" destOrd="0" parTransId="{8B348D6B-EB7E-4BF1-B3E0-BC6DE528CFFA}" sibTransId="{C97CA515-F59B-4AFE-A0DA-A57E8E7EBA09}"/>
    <dgm:cxn modelId="{33E8FD2A-44EE-4619-ABD9-94049A32788C}" srcId="{DEA2F933-3511-4708-AAEC-1A4587298864}" destId="{1D9F72B1-4530-46F3-A2B6-B9930D37FD74}" srcOrd="1" destOrd="0" parTransId="{E0315BF2-8866-47B4-96B2-C17C13F6A21E}" sibTransId="{F043D8D7-0C6D-4A52-80C0-D7BEF33D32B5}"/>
    <dgm:cxn modelId="{1AD1A32B-64CE-4D08-A7E4-411C1BCD183D}" type="presOf" srcId="{18F73B4B-A13A-43B6-99F9-E084B5737243}" destId="{E34A9AB3-011F-44BE-9186-2A8C2AC6E8A2}" srcOrd="0" destOrd="0" presId="urn:microsoft.com/office/officeart/2005/8/layout/list1"/>
    <dgm:cxn modelId="{3A988835-1294-40A0-B1EB-4E3165C8DA34}" type="presOf" srcId="{DEA2F933-3511-4708-AAEC-1A4587298864}" destId="{006CC441-575A-4F1C-8B93-08046A0D0B6E}" srcOrd="0" destOrd="0" presId="urn:microsoft.com/office/officeart/2005/8/layout/list1"/>
    <dgm:cxn modelId="{C01F3038-F8FD-4F51-A468-45FF3802C8A9}" srcId="{48362F75-3F54-446E-AE53-689B01D0EDF0}" destId="{1B8FFF85-D46A-4308-8DE4-FEA3FB56AEC0}" srcOrd="0" destOrd="0" parTransId="{73A28746-6C90-441E-B6EB-49F7B761DD2C}" sibTransId="{F255CAB9-BBA1-4CA3-BBCB-108806B564AD}"/>
    <dgm:cxn modelId="{612D4B40-DB2D-4096-B13F-6ACCE68BD002}" type="presOf" srcId="{DEA2F933-3511-4708-AAEC-1A4587298864}" destId="{41BA3E0A-81A7-4B05-8FDE-67AA0AD7FB44}" srcOrd="1" destOrd="0" presId="urn:microsoft.com/office/officeart/2005/8/layout/list1"/>
    <dgm:cxn modelId="{71694A42-677D-4E1A-A875-88B35F98D23A}" type="presOf" srcId="{B718A554-CDBF-466F-B2A4-0DCECED63383}" destId="{5F1D6DEF-B910-4016-92DD-232F1E3C72C0}" srcOrd="0" destOrd="0" presId="urn:microsoft.com/office/officeart/2005/8/layout/list1"/>
    <dgm:cxn modelId="{84CBFC52-A484-475A-A0A7-CAD819253449}" type="presOf" srcId="{48362F75-3F54-446E-AE53-689B01D0EDF0}" destId="{DB4752B5-07E8-48A6-AB36-3FC86F34CCD8}" srcOrd="1" destOrd="0" presId="urn:microsoft.com/office/officeart/2005/8/layout/list1"/>
    <dgm:cxn modelId="{F2799560-F668-46BB-92E4-E178BDA547C2}" type="presOf" srcId="{2039BE81-9841-41B3-84CA-B7C7B73FF285}" destId="{D2C9C184-5B91-4773-854B-F0B2F2D33681}" srcOrd="1" destOrd="0" presId="urn:microsoft.com/office/officeart/2005/8/layout/list1"/>
    <dgm:cxn modelId="{881BBC87-9E32-4340-A29B-8AF6DBE5B5D5}" type="presOf" srcId="{CAB0B8EC-DB03-4132-8374-454B116569F5}" destId="{F149CD1A-A40A-4064-870E-B4F7FE708A38}" srcOrd="0" destOrd="0" presId="urn:microsoft.com/office/officeart/2005/8/layout/list1"/>
    <dgm:cxn modelId="{564ACE87-1501-42CA-B1AA-E7B3A42BED24}" srcId="{CAB0B8EC-DB03-4132-8374-454B116569F5}" destId="{AFCA1D88-4AFE-40E0-A773-3D883E0175CC}" srcOrd="0" destOrd="0" parTransId="{BB5DAF77-C8A1-44EA-83C9-0E59733C71D1}" sibTransId="{C609A774-960E-4DD6-9E8D-EF42765D2915}"/>
    <dgm:cxn modelId="{0A08E19E-078C-493D-8A8C-A57A2A3591C4}" srcId="{18F73B4B-A13A-43B6-99F9-E084B5737243}" destId="{48362F75-3F54-446E-AE53-689B01D0EDF0}" srcOrd="1" destOrd="0" parTransId="{7FA1F1D9-8BBD-4DE6-8CD0-58FF503F178F}" sibTransId="{CF68EC08-C2AB-45EB-8EB8-7A893E37DB0D}"/>
    <dgm:cxn modelId="{D72416AE-4449-404A-9B34-D448E499DF5E}" type="presOf" srcId="{2039BE81-9841-41B3-84CA-B7C7B73FF285}" destId="{25B030CA-A418-42CA-880D-EDBDCF65D8B6}" srcOrd="0" destOrd="0" presId="urn:microsoft.com/office/officeart/2005/8/layout/list1"/>
    <dgm:cxn modelId="{C5CA38BF-F3B0-480B-A42F-85EBD794A258}" type="presOf" srcId="{1B8FFF85-D46A-4308-8DE4-FEA3FB56AEC0}" destId="{173D81B6-8423-4654-9B1C-F9A2AD442194}" srcOrd="0" destOrd="0" presId="urn:microsoft.com/office/officeart/2005/8/layout/list1"/>
    <dgm:cxn modelId="{D06F6CC2-0990-498C-A515-4252A430C0AA}" srcId="{2039BE81-9841-41B3-84CA-B7C7B73FF285}" destId="{B718A554-CDBF-466F-B2A4-0DCECED63383}" srcOrd="0" destOrd="0" parTransId="{277A16DC-450C-4E61-8ABC-31D8847E8FB2}" sibTransId="{AF60F62C-8961-417F-A36F-707DDD7A5AA0}"/>
    <dgm:cxn modelId="{D39A81C5-E2AC-46B6-9C0A-602C991F26C6}" type="presOf" srcId="{AFCA1D88-4AFE-40E0-A773-3D883E0175CC}" destId="{5354912E-2725-45BF-BEFD-A25E262B5470}" srcOrd="0" destOrd="0" presId="urn:microsoft.com/office/officeart/2005/8/layout/list1"/>
    <dgm:cxn modelId="{FA5EFED0-ABDC-4FE1-BC7D-7086533E42CA}" srcId="{18F73B4B-A13A-43B6-99F9-E084B5737243}" destId="{2039BE81-9841-41B3-84CA-B7C7B73FF285}" srcOrd="3" destOrd="0" parTransId="{2D953E61-8117-48A5-A99C-A86B01A3D23E}" sibTransId="{E0A6917B-AF51-45D9-B4FF-5C6295F5A1DA}"/>
    <dgm:cxn modelId="{5EAA40DC-5D8F-4B8E-AE1E-0835C87021E7}" srcId="{18F73B4B-A13A-43B6-99F9-E084B5737243}" destId="{CAB0B8EC-DB03-4132-8374-454B116569F5}" srcOrd="2" destOrd="0" parTransId="{5CFCE0FE-6AC7-4BC9-A401-716AF1D7F758}" sibTransId="{508F5F71-4578-4C9D-B5ED-73DE7B352EDF}"/>
    <dgm:cxn modelId="{1FA032E6-C786-4252-BC5F-8396F986B97B}" type="presOf" srcId="{48362F75-3F54-446E-AE53-689B01D0EDF0}" destId="{0943968A-9C6D-40E1-8E4A-4CEBC19CA536}" srcOrd="0" destOrd="0" presId="urn:microsoft.com/office/officeart/2005/8/layout/list1"/>
    <dgm:cxn modelId="{603C2AF1-FFE2-45FC-AE44-98D27759FB44}" type="presOf" srcId="{CAB0B8EC-DB03-4132-8374-454B116569F5}" destId="{BE1C54FD-FE0E-4E11-A1A9-84E9EDB41C63}" srcOrd="1" destOrd="0" presId="urn:microsoft.com/office/officeart/2005/8/layout/list1"/>
    <dgm:cxn modelId="{1E94F8F6-4A47-47B5-A97B-17F677FE7F4D}" srcId="{18F73B4B-A13A-43B6-99F9-E084B5737243}" destId="{DEA2F933-3511-4708-AAEC-1A4587298864}" srcOrd="0" destOrd="0" parTransId="{405B14EA-4518-45B7-8676-A8F4D40DDC70}" sibTransId="{540D2C0C-34E0-429F-8ADB-96004FC1401B}"/>
    <dgm:cxn modelId="{2B6C7CBC-65E5-43E2-8FB4-73E208219BA8}" type="presParOf" srcId="{E34A9AB3-011F-44BE-9186-2A8C2AC6E8A2}" destId="{D4E6BC04-51E3-4F86-81C6-7A9C90A13754}" srcOrd="0" destOrd="0" presId="urn:microsoft.com/office/officeart/2005/8/layout/list1"/>
    <dgm:cxn modelId="{4871C3F8-537B-4956-A969-CED01654F898}" type="presParOf" srcId="{D4E6BC04-51E3-4F86-81C6-7A9C90A13754}" destId="{006CC441-575A-4F1C-8B93-08046A0D0B6E}" srcOrd="0" destOrd="0" presId="urn:microsoft.com/office/officeart/2005/8/layout/list1"/>
    <dgm:cxn modelId="{8EF09162-3E14-40C6-86FB-498E5F6C2704}" type="presParOf" srcId="{D4E6BC04-51E3-4F86-81C6-7A9C90A13754}" destId="{41BA3E0A-81A7-4B05-8FDE-67AA0AD7FB44}" srcOrd="1" destOrd="0" presId="urn:microsoft.com/office/officeart/2005/8/layout/list1"/>
    <dgm:cxn modelId="{6A6C2E3A-1CE8-484B-B6C5-A97A09CB734E}" type="presParOf" srcId="{E34A9AB3-011F-44BE-9186-2A8C2AC6E8A2}" destId="{CEEFF159-B8D7-4B31-B089-10799FA4FA91}" srcOrd="1" destOrd="0" presId="urn:microsoft.com/office/officeart/2005/8/layout/list1"/>
    <dgm:cxn modelId="{C7A25089-1E84-4A35-A365-239752743063}" type="presParOf" srcId="{E34A9AB3-011F-44BE-9186-2A8C2AC6E8A2}" destId="{A9994383-D01C-40F7-A308-2B9A65A81DFB}" srcOrd="2" destOrd="0" presId="urn:microsoft.com/office/officeart/2005/8/layout/list1"/>
    <dgm:cxn modelId="{78A524DA-5F50-40AF-9B3F-4416033B5194}" type="presParOf" srcId="{E34A9AB3-011F-44BE-9186-2A8C2AC6E8A2}" destId="{C85FE66F-F04C-47ED-91F5-00F0AC87CC75}" srcOrd="3" destOrd="0" presId="urn:microsoft.com/office/officeart/2005/8/layout/list1"/>
    <dgm:cxn modelId="{EC173811-C04F-4BD6-B4E4-A50BFDE3A20D}" type="presParOf" srcId="{E34A9AB3-011F-44BE-9186-2A8C2AC6E8A2}" destId="{8E2AD4DA-4A1C-4B70-B091-E9F392AD7AA5}" srcOrd="4" destOrd="0" presId="urn:microsoft.com/office/officeart/2005/8/layout/list1"/>
    <dgm:cxn modelId="{F3CDC70A-7C6D-4DEC-8163-53035B4BED0B}" type="presParOf" srcId="{8E2AD4DA-4A1C-4B70-B091-E9F392AD7AA5}" destId="{0943968A-9C6D-40E1-8E4A-4CEBC19CA536}" srcOrd="0" destOrd="0" presId="urn:microsoft.com/office/officeart/2005/8/layout/list1"/>
    <dgm:cxn modelId="{F9F854CD-3C8D-4B53-BE49-502F8291881C}" type="presParOf" srcId="{8E2AD4DA-4A1C-4B70-B091-E9F392AD7AA5}" destId="{DB4752B5-07E8-48A6-AB36-3FC86F34CCD8}" srcOrd="1" destOrd="0" presId="urn:microsoft.com/office/officeart/2005/8/layout/list1"/>
    <dgm:cxn modelId="{25B77A33-605D-4D3A-9571-4A9C7C81E541}" type="presParOf" srcId="{E34A9AB3-011F-44BE-9186-2A8C2AC6E8A2}" destId="{21905F45-7AE7-452C-B36D-401290AF025A}" srcOrd="5" destOrd="0" presId="urn:microsoft.com/office/officeart/2005/8/layout/list1"/>
    <dgm:cxn modelId="{1ABD1111-DD1C-4DD0-BF46-72E837257086}" type="presParOf" srcId="{E34A9AB3-011F-44BE-9186-2A8C2AC6E8A2}" destId="{173D81B6-8423-4654-9B1C-F9A2AD442194}" srcOrd="6" destOrd="0" presId="urn:microsoft.com/office/officeart/2005/8/layout/list1"/>
    <dgm:cxn modelId="{CE0ACF07-319F-471E-B1C2-C4134F8CD135}" type="presParOf" srcId="{E34A9AB3-011F-44BE-9186-2A8C2AC6E8A2}" destId="{A09DABB9-A117-488A-8D83-BC7FC090C3D6}" srcOrd="7" destOrd="0" presId="urn:microsoft.com/office/officeart/2005/8/layout/list1"/>
    <dgm:cxn modelId="{651C2113-2711-4D6F-A88B-02B29953BA2F}" type="presParOf" srcId="{E34A9AB3-011F-44BE-9186-2A8C2AC6E8A2}" destId="{BFD97058-80C6-46F3-AEA8-1199902579B2}" srcOrd="8" destOrd="0" presId="urn:microsoft.com/office/officeart/2005/8/layout/list1"/>
    <dgm:cxn modelId="{DF30970B-9A10-4FEA-BD2A-BAD5D7C61CD5}" type="presParOf" srcId="{BFD97058-80C6-46F3-AEA8-1199902579B2}" destId="{F149CD1A-A40A-4064-870E-B4F7FE708A38}" srcOrd="0" destOrd="0" presId="urn:microsoft.com/office/officeart/2005/8/layout/list1"/>
    <dgm:cxn modelId="{244C052F-3193-4ED8-9AC7-F48690177224}" type="presParOf" srcId="{BFD97058-80C6-46F3-AEA8-1199902579B2}" destId="{BE1C54FD-FE0E-4E11-A1A9-84E9EDB41C63}" srcOrd="1" destOrd="0" presId="urn:microsoft.com/office/officeart/2005/8/layout/list1"/>
    <dgm:cxn modelId="{9A98F5A2-A56E-40C5-A10F-3150A062316A}" type="presParOf" srcId="{E34A9AB3-011F-44BE-9186-2A8C2AC6E8A2}" destId="{7A23E24F-93A7-4EFF-A491-BBF6ED413876}" srcOrd="9" destOrd="0" presId="urn:microsoft.com/office/officeart/2005/8/layout/list1"/>
    <dgm:cxn modelId="{0B4B60DC-7BC3-4C1B-9A80-F1BC6CC71894}" type="presParOf" srcId="{E34A9AB3-011F-44BE-9186-2A8C2AC6E8A2}" destId="{5354912E-2725-45BF-BEFD-A25E262B5470}" srcOrd="10" destOrd="0" presId="urn:microsoft.com/office/officeart/2005/8/layout/list1"/>
    <dgm:cxn modelId="{8C87A7D5-4D44-4A69-B485-739EECC4E93E}" type="presParOf" srcId="{E34A9AB3-011F-44BE-9186-2A8C2AC6E8A2}" destId="{119D324D-CD98-44F9-87EE-F82EF26F1814}" srcOrd="11" destOrd="0" presId="urn:microsoft.com/office/officeart/2005/8/layout/list1"/>
    <dgm:cxn modelId="{07DBED20-DC6B-4970-9F75-AAC4A8EA1A58}" type="presParOf" srcId="{E34A9AB3-011F-44BE-9186-2A8C2AC6E8A2}" destId="{506D55C8-A0BA-4B74-99E4-A3788670272C}" srcOrd="12" destOrd="0" presId="urn:microsoft.com/office/officeart/2005/8/layout/list1"/>
    <dgm:cxn modelId="{1ED1DA48-1CF9-4EA0-B887-C04CEA29154C}" type="presParOf" srcId="{506D55C8-A0BA-4B74-99E4-A3788670272C}" destId="{25B030CA-A418-42CA-880D-EDBDCF65D8B6}" srcOrd="0" destOrd="0" presId="urn:microsoft.com/office/officeart/2005/8/layout/list1"/>
    <dgm:cxn modelId="{7D561F18-4C9F-4402-8429-32767A78B356}" type="presParOf" srcId="{506D55C8-A0BA-4B74-99E4-A3788670272C}" destId="{D2C9C184-5B91-4773-854B-F0B2F2D33681}" srcOrd="1" destOrd="0" presId="urn:microsoft.com/office/officeart/2005/8/layout/list1"/>
    <dgm:cxn modelId="{E6D550A9-8BC2-45BC-9732-DB612E08113E}" type="presParOf" srcId="{E34A9AB3-011F-44BE-9186-2A8C2AC6E8A2}" destId="{3793E87D-4DD5-4E8B-9B1C-7B8BFDDEB3E7}" srcOrd="13" destOrd="0" presId="urn:microsoft.com/office/officeart/2005/8/layout/list1"/>
    <dgm:cxn modelId="{D41D2ABD-E19B-498A-AA5D-6705334C5A98}" type="presParOf" srcId="{E34A9AB3-011F-44BE-9186-2A8C2AC6E8A2}" destId="{5F1D6DEF-B910-4016-92DD-232F1E3C72C0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8C1D485-F69D-4402-913D-E333E8E6631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46159F90-57DE-4375-95D7-CBC41D157677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I. Keep the most important info. </a:t>
          </a:r>
          <a:br>
            <a:rPr lang="en-CA" dirty="0"/>
          </a:br>
          <a:r>
            <a:rPr lang="en-CA" dirty="0"/>
            <a:t>we want the </a:t>
          </a:r>
          <a:r>
            <a:rPr lang="en-CA" b="1" dirty="0"/>
            <a:t>data to be spread out across each dimension </a:t>
          </a:r>
          <a:r>
            <a:rPr lang="en-CA" dirty="0"/>
            <a:t>(maximize variance) </a:t>
          </a:r>
          <a:endParaRPr lang="en-US" dirty="0"/>
        </a:p>
      </dgm:t>
    </dgm:pt>
    <dgm:pt modelId="{5CB4841C-2042-4CC7-BA3B-256F66AD5ECC}" type="parTrans" cxnId="{B4B8F53B-BC27-4C94-8ABB-E58C73FCEF6B}">
      <dgm:prSet/>
      <dgm:spPr/>
      <dgm:t>
        <a:bodyPr/>
        <a:lstStyle/>
        <a:p>
          <a:endParaRPr lang="en-US"/>
        </a:p>
      </dgm:t>
    </dgm:pt>
    <dgm:pt modelId="{48C7ED83-90BD-4D66-B739-5432E4EA46D9}" type="sibTrans" cxnId="{B4B8F53B-BC27-4C94-8ABB-E58C73FCEF6B}">
      <dgm:prSet/>
      <dgm:spPr/>
      <dgm:t>
        <a:bodyPr/>
        <a:lstStyle/>
        <a:p>
          <a:endParaRPr lang="en-US"/>
        </a:p>
      </dgm:t>
    </dgm:pt>
    <dgm:pt modelId="{211923AA-3693-488D-B0DB-44CF9B742FDB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II. Remove Redundancy</a:t>
          </a:r>
        </a:p>
        <a:p>
          <a:pPr>
            <a:lnSpc>
              <a:spcPct val="100000"/>
            </a:lnSpc>
          </a:pPr>
          <a:r>
            <a:rPr lang="en-CA" dirty="0"/>
            <a:t>we want the </a:t>
          </a:r>
          <a:r>
            <a:rPr lang="en-CA" b="1" dirty="0"/>
            <a:t>dimensions to be independent</a:t>
          </a:r>
          <a:endParaRPr lang="en-US" dirty="0"/>
        </a:p>
      </dgm:t>
    </dgm:pt>
    <dgm:pt modelId="{2251F50F-3079-40F3-AE89-84D7B56589EC}" type="parTrans" cxnId="{198509BA-44BB-414D-8C5F-3EFF9CEFD665}">
      <dgm:prSet/>
      <dgm:spPr/>
      <dgm:t>
        <a:bodyPr/>
        <a:lstStyle/>
        <a:p>
          <a:endParaRPr lang="en-US"/>
        </a:p>
      </dgm:t>
    </dgm:pt>
    <dgm:pt modelId="{2CE84D4B-FDC9-4362-BA6B-70EE2C9A1F2E}" type="sibTrans" cxnId="{198509BA-44BB-414D-8C5F-3EFF9CEFD665}">
      <dgm:prSet/>
      <dgm:spPr/>
      <dgm:t>
        <a:bodyPr/>
        <a:lstStyle/>
        <a:p>
          <a:endParaRPr lang="en-US"/>
        </a:p>
      </dgm:t>
    </dgm:pt>
    <dgm:pt modelId="{E7601AE2-66A9-44CA-AE36-4FAB41B75E46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60C2A5B5-5B35-4F3D-8FD5-DBD3016B35D9}" type="parTrans" cxnId="{473EA437-DB56-4757-93F7-B876DDAB78DE}">
      <dgm:prSet/>
      <dgm:spPr/>
      <dgm:t>
        <a:bodyPr/>
        <a:lstStyle/>
        <a:p>
          <a:endParaRPr lang="en-US"/>
        </a:p>
      </dgm:t>
    </dgm:pt>
    <dgm:pt modelId="{DFDC62BA-67D7-4D07-8991-D11C3DDD1170}" type="sibTrans" cxnId="{473EA437-DB56-4757-93F7-B876DDAB78DE}">
      <dgm:prSet/>
      <dgm:spPr/>
      <dgm:t>
        <a:bodyPr/>
        <a:lstStyle/>
        <a:p>
          <a:endParaRPr lang="en-US"/>
        </a:p>
      </dgm:t>
    </dgm:pt>
    <dgm:pt modelId="{00FDEA20-DEAE-438E-9811-3A5D341E7689}" type="pres">
      <dgm:prSet presAssocID="{E8C1D485-F69D-4402-913D-E333E8E66312}" presName="root" presStyleCnt="0">
        <dgm:presLayoutVars>
          <dgm:dir/>
          <dgm:resizeHandles val="exact"/>
        </dgm:presLayoutVars>
      </dgm:prSet>
      <dgm:spPr/>
    </dgm:pt>
    <dgm:pt modelId="{44A25387-2695-4FDA-B392-BEBFC4B0AB4E}" type="pres">
      <dgm:prSet presAssocID="{46159F90-57DE-4375-95D7-CBC41D157677}" presName="compNode" presStyleCnt="0"/>
      <dgm:spPr/>
    </dgm:pt>
    <dgm:pt modelId="{4E36780F-1E3B-443B-8677-C4C2F0BEE054}" type="pres">
      <dgm:prSet presAssocID="{46159F90-57DE-4375-95D7-CBC41D157677}" presName="bgRect" presStyleLbl="bgShp" presStyleIdx="0" presStyleCnt="2"/>
      <dgm:spPr/>
    </dgm:pt>
    <dgm:pt modelId="{69220735-2385-49EC-B80A-9F4086681DF1}" type="pres">
      <dgm:prSet presAssocID="{46159F90-57DE-4375-95D7-CBC41D15767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62D408E0-F812-4980-98AD-B9695E2EABF2}" type="pres">
      <dgm:prSet presAssocID="{46159F90-57DE-4375-95D7-CBC41D157677}" presName="spaceRect" presStyleCnt="0"/>
      <dgm:spPr/>
    </dgm:pt>
    <dgm:pt modelId="{CB436C79-1A18-41FE-B35B-53D2136B44C6}" type="pres">
      <dgm:prSet presAssocID="{46159F90-57DE-4375-95D7-CBC41D157677}" presName="parTx" presStyleLbl="revTx" presStyleIdx="0" presStyleCnt="3">
        <dgm:presLayoutVars>
          <dgm:chMax val="0"/>
          <dgm:chPref val="0"/>
        </dgm:presLayoutVars>
      </dgm:prSet>
      <dgm:spPr/>
    </dgm:pt>
    <dgm:pt modelId="{33CD9C58-B4BB-41BC-97DA-1111FF50CBDF}" type="pres">
      <dgm:prSet presAssocID="{48C7ED83-90BD-4D66-B739-5432E4EA46D9}" presName="sibTrans" presStyleCnt="0"/>
      <dgm:spPr/>
    </dgm:pt>
    <dgm:pt modelId="{1EBB9BE5-D374-4D85-B55E-7BD7079D8F6D}" type="pres">
      <dgm:prSet presAssocID="{211923AA-3693-488D-B0DB-44CF9B742FDB}" presName="compNode" presStyleCnt="0"/>
      <dgm:spPr/>
    </dgm:pt>
    <dgm:pt modelId="{E59E6DEB-84E4-4A23-B9FD-EF0AC2F92C62}" type="pres">
      <dgm:prSet presAssocID="{211923AA-3693-488D-B0DB-44CF9B742FDB}" presName="bgRect" presStyleLbl="bgShp" presStyleIdx="1" presStyleCnt="2"/>
      <dgm:spPr/>
    </dgm:pt>
    <dgm:pt modelId="{5C6C92B4-9E17-41E6-8587-A35437B6B2DB}" type="pres">
      <dgm:prSet presAssocID="{211923AA-3693-488D-B0DB-44CF9B742FD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380C4ADE-A41F-45C2-8271-D2056E1D392C}" type="pres">
      <dgm:prSet presAssocID="{211923AA-3693-488D-B0DB-44CF9B742FDB}" presName="spaceRect" presStyleCnt="0"/>
      <dgm:spPr/>
    </dgm:pt>
    <dgm:pt modelId="{5B9DEB51-1873-452E-89B5-B554DCC593BD}" type="pres">
      <dgm:prSet presAssocID="{211923AA-3693-488D-B0DB-44CF9B742FDB}" presName="parTx" presStyleLbl="revTx" presStyleIdx="1" presStyleCnt="3">
        <dgm:presLayoutVars>
          <dgm:chMax val="0"/>
          <dgm:chPref val="0"/>
        </dgm:presLayoutVars>
      </dgm:prSet>
      <dgm:spPr/>
    </dgm:pt>
    <dgm:pt modelId="{F30B1FB1-C6A0-4AB4-9619-3B6E287D1507}" type="pres">
      <dgm:prSet presAssocID="{211923AA-3693-488D-B0DB-44CF9B742FDB}" presName="desTx" presStyleLbl="revTx" presStyleIdx="2" presStyleCnt="3">
        <dgm:presLayoutVars/>
      </dgm:prSet>
      <dgm:spPr/>
    </dgm:pt>
  </dgm:ptLst>
  <dgm:cxnLst>
    <dgm:cxn modelId="{6FE0F317-4AC4-47BA-B139-284BC80704E9}" type="presOf" srcId="{211923AA-3693-488D-B0DB-44CF9B742FDB}" destId="{5B9DEB51-1873-452E-89B5-B554DCC593BD}" srcOrd="0" destOrd="0" presId="urn:microsoft.com/office/officeart/2018/2/layout/IconVerticalSolidList"/>
    <dgm:cxn modelId="{473EA437-DB56-4757-93F7-B876DDAB78DE}" srcId="{211923AA-3693-488D-B0DB-44CF9B742FDB}" destId="{E7601AE2-66A9-44CA-AE36-4FAB41B75E46}" srcOrd="0" destOrd="0" parTransId="{60C2A5B5-5B35-4F3D-8FD5-DBD3016B35D9}" sibTransId="{DFDC62BA-67D7-4D07-8991-D11C3DDD1170}"/>
    <dgm:cxn modelId="{B4B8F53B-BC27-4C94-8ABB-E58C73FCEF6B}" srcId="{E8C1D485-F69D-4402-913D-E333E8E66312}" destId="{46159F90-57DE-4375-95D7-CBC41D157677}" srcOrd="0" destOrd="0" parTransId="{5CB4841C-2042-4CC7-BA3B-256F66AD5ECC}" sibTransId="{48C7ED83-90BD-4D66-B739-5432E4EA46D9}"/>
    <dgm:cxn modelId="{B3A1E250-9663-4BAB-847C-A02CE5339436}" type="presOf" srcId="{E7601AE2-66A9-44CA-AE36-4FAB41B75E46}" destId="{F30B1FB1-C6A0-4AB4-9619-3B6E287D1507}" srcOrd="0" destOrd="0" presId="urn:microsoft.com/office/officeart/2018/2/layout/IconVerticalSolidList"/>
    <dgm:cxn modelId="{FC92A38B-F04D-466A-A5FA-F677ED524BBC}" type="presOf" srcId="{E8C1D485-F69D-4402-913D-E333E8E66312}" destId="{00FDEA20-DEAE-438E-9811-3A5D341E7689}" srcOrd="0" destOrd="0" presId="urn:microsoft.com/office/officeart/2018/2/layout/IconVerticalSolidList"/>
    <dgm:cxn modelId="{198509BA-44BB-414D-8C5F-3EFF9CEFD665}" srcId="{E8C1D485-F69D-4402-913D-E333E8E66312}" destId="{211923AA-3693-488D-B0DB-44CF9B742FDB}" srcOrd="1" destOrd="0" parTransId="{2251F50F-3079-40F3-AE89-84D7B56589EC}" sibTransId="{2CE84D4B-FDC9-4362-BA6B-70EE2C9A1F2E}"/>
    <dgm:cxn modelId="{E6CE53DA-7B2C-41DD-B276-88891DA42491}" type="presOf" srcId="{46159F90-57DE-4375-95D7-CBC41D157677}" destId="{CB436C79-1A18-41FE-B35B-53D2136B44C6}" srcOrd="0" destOrd="0" presId="urn:microsoft.com/office/officeart/2018/2/layout/IconVerticalSolidList"/>
    <dgm:cxn modelId="{8459AC75-5DE2-4F3A-8A74-D3C58E875ADC}" type="presParOf" srcId="{00FDEA20-DEAE-438E-9811-3A5D341E7689}" destId="{44A25387-2695-4FDA-B392-BEBFC4B0AB4E}" srcOrd="0" destOrd="0" presId="urn:microsoft.com/office/officeart/2018/2/layout/IconVerticalSolidList"/>
    <dgm:cxn modelId="{890C6FC5-95C8-49E7-89B3-A264F0AC923B}" type="presParOf" srcId="{44A25387-2695-4FDA-B392-BEBFC4B0AB4E}" destId="{4E36780F-1E3B-443B-8677-C4C2F0BEE054}" srcOrd="0" destOrd="0" presId="urn:microsoft.com/office/officeart/2018/2/layout/IconVerticalSolidList"/>
    <dgm:cxn modelId="{9EF3A0B7-737A-41A3-B7E0-DCC7D0E34C2D}" type="presParOf" srcId="{44A25387-2695-4FDA-B392-BEBFC4B0AB4E}" destId="{69220735-2385-49EC-B80A-9F4086681DF1}" srcOrd="1" destOrd="0" presId="urn:microsoft.com/office/officeart/2018/2/layout/IconVerticalSolidList"/>
    <dgm:cxn modelId="{949B237A-9517-4305-A4E1-7F5B3012F95A}" type="presParOf" srcId="{44A25387-2695-4FDA-B392-BEBFC4B0AB4E}" destId="{62D408E0-F812-4980-98AD-B9695E2EABF2}" srcOrd="2" destOrd="0" presId="urn:microsoft.com/office/officeart/2018/2/layout/IconVerticalSolidList"/>
    <dgm:cxn modelId="{990944FB-214E-4BAB-A858-3474AD6DC71A}" type="presParOf" srcId="{44A25387-2695-4FDA-B392-BEBFC4B0AB4E}" destId="{CB436C79-1A18-41FE-B35B-53D2136B44C6}" srcOrd="3" destOrd="0" presId="urn:microsoft.com/office/officeart/2018/2/layout/IconVerticalSolidList"/>
    <dgm:cxn modelId="{59BBC6BD-B54A-48D2-A22E-00E0B42D9999}" type="presParOf" srcId="{00FDEA20-DEAE-438E-9811-3A5D341E7689}" destId="{33CD9C58-B4BB-41BC-97DA-1111FF50CBDF}" srcOrd="1" destOrd="0" presId="urn:microsoft.com/office/officeart/2018/2/layout/IconVerticalSolidList"/>
    <dgm:cxn modelId="{9FE0FBF8-6E1C-4587-9DC7-FB49DFAF00C4}" type="presParOf" srcId="{00FDEA20-DEAE-438E-9811-3A5D341E7689}" destId="{1EBB9BE5-D374-4D85-B55E-7BD7079D8F6D}" srcOrd="2" destOrd="0" presId="urn:microsoft.com/office/officeart/2018/2/layout/IconVerticalSolidList"/>
    <dgm:cxn modelId="{4234B28B-E8B8-4643-BDE1-B7BD162E9AF6}" type="presParOf" srcId="{1EBB9BE5-D374-4D85-B55E-7BD7079D8F6D}" destId="{E59E6DEB-84E4-4A23-B9FD-EF0AC2F92C62}" srcOrd="0" destOrd="0" presId="urn:microsoft.com/office/officeart/2018/2/layout/IconVerticalSolidList"/>
    <dgm:cxn modelId="{8BF040B7-95BD-4ACE-AEB5-06A5CB72ADC7}" type="presParOf" srcId="{1EBB9BE5-D374-4D85-B55E-7BD7079D8F6D}" destId="{5C6C92B4-9E17-41E6-8587-A35437B6B2DB}" srcOrd="1" destOrd="0" presId="urn:microsoft.com/office/officeart/2018/2/layout/IconVerticalSolidList"/>
    <dgm:cxn modelId="{B064B253-5D79-48F4-B975-6F336E754D1B}" type="presParOf" srcId="{1EBB9BE5-D374-4D85-B55E-7BD7079D8F6D}" destId="{380C4ADE-A41F-45C2-8271-D2056E1D392C}" srcOrd="2" destOrd="0" presId="urn:microsoft.com/office/officeart/2018/2/layout/IconVerticalSolidList"/>
    <dgm:cxn modelId="{24428901-A5EF-4D08-AB87-A3A645405F47}" type="presParOf" srcId="{1EBB9BE5-D374-4D85-B55E-7BD7079D8F6D}" destId="{5B9DEB51-1873-452E-89B5-B554DCC593BD}" srcOrd="3" destOrd="0" presId="urn:microsoft.com/office/officeart/2018/2/layout/IconVerticalSolidList"/>
    <dgm:cxn modelId="{BD695210-07B5-4C59-A421-F34C928F51EB}" type="presParOf" srcId="{1EBB9BE5-D374-4D85-B55E-7BD7079D8F6D}" destId="{F30B1FB1-C6A0-4AB4-9619-3B6E287D1507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4B1431-FD43-425D-9552-2C03084B6C16}">
      <dsp:nvSpPr>
        <dsp:cNvPr id="0" name=""/>
        <dsp:cNvSpPr/>
      </dsp:nvSpPr>
      <dsp:spPr>
        <a:xfrm>
          <a:off x="5565327" y="1179530"/>
          <a:ext cx="1351333" cy="13513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3DD8BF-2427-4DF4-9105-A35CDE0A3D99}">
      <dsp:nvSpPr>
        <dsp:cNvPr id="0" name=""/>
        <dsp:cNvSpPr/>
      </dsp:nvSpPr>
      <dsp:spPr>
        <a:xfrm>
          <a:off x="5816467" y="1441557"/>
          <a:ext cx="783773" cy="78377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25C5B0-DC4C-4721-A33B-33C9B4031C14}">
      <dsp:nvSpPr>
        <dsp:cNvPr id="0" name=""/>
        <dsp:cNvSpPr/>
      </dsp:nvSpPr>
      <dsp:spPr>
        <a:xfrm>
          <a:off x="1883113" y="1142814"/>
          <a:ext cx="3185286" cy="13513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/>
            <a:t>Problem Statement #1 - Identify peer group for a patient to compare progress against</a:t>
          </a:r>
          <a:endParaRPr lang="en-US" sz="2400" b="1" kern="1200" dirty="0"/>
        </a:p>
      </dsp:txBody>
      <dsp:txXfrm>
        <a:off x="1883113" y="1142814"/>
        <a:ext cx="3185286" cy="1351333"/>
      </dsp:txXfrm>
    </dsp:sp>
    <dsp:sp modelId="{1A35418E-4EA9-4DBA-BDB0-347A7286E544}">
      <dsp:nvSpPr>
        <dsp:cNvPr id="0" name=""/>
        <dsp:cNvSpPr/>
      </dsp:nvSpPr>
      <dsp:spPr>
        <a:xfrm>
          <a:off x="154470" y="1146895"/>
          <a:ext cx="1351333" cy="1351333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63D494-54C3-4621-896B-9EA9CF4146CE}">
      <dsp:nvSpPr>
        <dsp:cNvPr id="0" name=""/>
        <dsp:cNvSpPr/>
      </dsp:nvSpPr>
      <dsp:spPr>
        <a:xfrm>
          <a:off x="442496" y="1430670"/>
          <a:ext cx="783773" cy="783773"/>
        </a:xfrm>
        <a:prstGeom prst="flowChartProcess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E15EC-FA37-472A-9C8B-C0FBF43EF968}">
      <dsp:nvSpPr>
        <dsp:cNvPr id="0" name=""/>
        <dsp:cNvSpPr/>
      </dsp:nvSpPr>
      <dsp:spPr>
        <a:xfrm>
          <a:off x="7264317" y="1142814"/>
          <a:ext cx="3185286" cy="13513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Problem Statement #2 - Determine whether progress is being made based on assessment</a:t>
          </a:r>
          <a:endParaRPr lang="en-US" sz="2400" kern="1200" dirty="0"/>
        </a:p>
      </dsp:txBody>
      <dsp:txXfrm>
        <a:off x="7264317" y="1142814"/>
        <a:ext cx="3185286" cy="13513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DDFD7D-DB12-49E1-AB99-E72E09562EC9}">
      <dsp:nvSpPr>
        <dsp:cNvPr id="0" name=""/>
        <dsp:cNvSpPr/>
      </dsp:nvSpPr>
      <dsp:spPr>
        <a:xfrm>
          <a:off x="486245" y="971148"/>
          <a:ext cx="920025" cy="920025"/>
        </a:xfrm>
        <a:prstGeom prst="ellipse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254DE3-655E-43C8-B7A7-1BEC486DACB9}">
      <dsp:nvSpPr>
        <dsp:cNvPr id="0" name=""/>
        <dsp:cNvSpPr/>
      </dsp:nvSpPr>
      <dsp:spPr>
        <a:xfrm>
          <a:off x="679450" y="1164353"/>
          <a:ext cx="533614" cy="53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5B2006-745F-41F2-A913-14277CEC4EE7}">
      <dsp:nvSpPr>
        <dsp:cNvPr id="0" name=""/>
        <dsp:cNvSpPr/>
      </dsp:nvSpPr>
      <dsp:spPr>
        <a:xfrm>
          <a:off x="1603418" y="941836"/>
          <a:ext cx="2168630" cy="9200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 dirty="0"/>
            <a:t>Principal component analysis</a:t>
          </a:r>
          <a:r>
            <a:rPr lang="en-CA" sz="1600" kern="1200" dirty="0"/>
            <a:t> (</a:t>
          </a:r>
          <a:r>
            <a:rPr lang="en-CA" sz="1600" b="1" kern="1200" dirty="0"/>
            <a:t>PCA</a:t>
          </a:r>
          <a:r>
            <a:rPr lang="en-CA" sz="1600" kern="1200" dirty="0"/>
            <a:t>) is used to reduce the dimensionality. It finds a new set of dimensions such that all the dimensions ranked according to the variance of data along them. </a:t>
          </a:r>
          <a:endParaRPr lang="en-US" sz="1600" kern="1200" dirty="0"/>
        </a:p>
      </dsp:txBody>
      <dsp:txXfrm>
        <a:off x="1603418" y="941836"/>
        <a:ext cx="2168630" cy="920025"/>
      </dsp:txXfrm>
    </dsp:sp>
    <dsp:sp modelId="{1918B847-EA90-4D02-A8DC-E5F2A028EFFF}">
      <dsp:nvSpPr>
        <dsp:cNvPr id="0" name=""/>
        <dsp:cNvSpPr/>
      </dsp:nvSpPr>
      <dsp:spPr>
        <a:xfrm>
          <a:off x="3895879" y="971148"/>
          <a:ext cx="920025" cy="920025"/>
        </a:xfrm>
        <a:prstGeom prst="ellipse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780EAA-72E2-4A64-9F33-2F728FEAE7CB}">
      <dsp:nvSpPr>
        <dsp:cNvPr id="0" name=""/>
        <dsp:cNvSpPr/>
      </dsp:nvSpPr>
      <dsp:spPr>
        <a:xfrm>
          <a:off x="4079319" y="1164353"/>
          <a:ext cx="533614" cy="53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509127-9E12-48BF-A3F0-C4DE6A03E5D0}">
      <dsp:nvSpPr>
        <dsp:cNvPr id="0" name=""/>
        <dsp:cNvSpPr/>
      </dsp:nvSpPr>
      <dsp:spPr>
        <a:xfrm>
          <a:off x="5024768" y="845233"/>
          <a:ext cx="2653276" cy="1113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 dirty="0"/>
            <a:t>t-SNE</a:t>
          </a:r>
          <a:r>
            <a:rPr lang="en-CA" sz="1600" kern="1200" dirty="0"/>
            <a:t> </a:t>
          </a:r>
          <a:r>
            <a:rPr lang="en-US" sz="1600" kern="1200" dirty="0"/>
            <a:t>is used to reduce the dimensionality, </a:t>
          </a:r>
          <a:r>
            <a:rPr lang="en-CA" sz="1600" kern="1200" dirty="0"/>
            <a:t>data visualization and for outlier detection. It is </a:t>
          </a:r>
          <a:r>
            <a:rPr lang="en-US" sz="1600" kern="1200" dirty="0"/>
            <a:t>used to map high dimensional data to 2 or 3 dimensions in order to visualize it.</a:t>
          </a:r>
        </a:p>
      </dsp:txBody>
      <dsp:txXfrm>
        <a:off x="5024768" y="845233"/>
        <a:ext cx="2653276" cy="11132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994383-D01C-40F7-A308-2B9A65A81DFB}">
      <dsp:nvSpPr>
        <dsp:cNvPr id="0" name=""/>
        <dsp:cNvSpPr/>
      </dsp:nvSpPr>
      <dsp:spPr>
        <a:xfrm>
          <a:off x="0" y="312930"/>
          <a:ext cx="10707945" cy="12347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1056" tIns="333248" rIns="83105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 dirty="0"/>
            <a:t>Data cleaning - e.g., future dated assessments, date of births, missing gender, etc.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 dirty="0"/>
            <a:t>Data compaction – from 544 skills to 25 behaviors – unweighted means, weighted means, bucketing</a:t>
          </a:r>
        </a:p>
      </dsp:txBody>
      <dsp:txXfrm>
        <a:off x="0" y="312930"/>
        <a:ext cx="10707945" cy="1234799"/>
      </dsp:txXfrm>
    </dsp:sp>
    <dsp:sp modelId="{41BA3E0A-81A7-4B05-8FDE-67AA0AD7FB44}">
      <dsp:nvSpPr>
        <dsp:cNvPr id="0" name=""/>
        <dsp:cNvSpPr/>
      </dsp:nvSpPr>
      <dsp:spPr>
        <a:xfrm>
          <a:off x="535397" y="76770"/>
          <a:ext cx="7495561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3314" tIns="0" rIns="283314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Data curation</a:t>
          </a:r>
          <a:endParaRPr lang="en-US" sz="2400" kern="1200"/>
        </a:p>
      </dsp:txBody>
      <dsp:txXfrm>
        <a:off x="558454" y="99827"/>
        <a:ext cx="7449447" cy="426206"/>
      </dsp:txXfrm>
    </dsp:sp>
    <dsp:sp modelId="{173D81B6-8423-4654-9B1C-F9A2AD442194}">
      <dsp:nvSpPr>
        <dsp:cNvPr id="0" name=""/>
        <dsp:cNvSpPr/>
      </dsp:nvSpPr>
      <dsp:spPr>
        <a:xfrm>
          <a:off x="0" y="1870290"/>
          <a:ext cx="10707945" cy="7055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1056" tIns="333248" rIns="83105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 dirty="0"/>
            <a:t>Tried K-means, GMM</a:t>
          </a:r>
        </a:p>
      </dsp:txBody>
      <dsp:txXfrm>
        <a:off x="0" y="1870290"/>
        <a:ext cx="10707945" cy="705599"/>
      </dsp:txXfrm>
    </dsp:sp>
    <dsp:sp modelId="{DB4752B5-07E8-48A6-AB36-3FC86F34CCD8}">
      <dsp:nvSpPr>
        <dsp:cNvPr id="0" name=""/>
        <dsp:cNvSpPr/>
      </dsp:nvSpPr>
      <dsp:spPr>
        <a:xfrm>
          <a:off x="535397" y="1634130"/>
          <a:ext cx="7495561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3314" tIns="0" rIns="283314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Selecting the right model</a:t>
          </a:r>
          <a:endParaRPr lang="en-US" sz="2400" kern="1200"/>
        </a:p>
      </dsp:txBody>
      <dsp:txXfrm>
        <a:off x="558454" y="1657187"/>
        <a:ext cx="7449447" cy="426206"/>
      </dsp:txXfrm>
    </dsp:sp>
    <dsp:sp modelId="{5354912E-2725-45BF-BEFD-A25E262B5470}">
      <dsp:nvSpPr>
        <dsp:cNvPr id="0" name=""/>
        <dsp:cNvSpPr/>
      </dsp:nvSpPr>
      <dsp:spPr>
        <a:xfrm>
          <a:off x="0" y="2898450"/>
          <a:ext cx="10707945" cy="7055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1056" tIns="333248" rIns="83105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 dirty="0"/>
            <a:t>Lean metadata – age, gender are very broad dimensions to profile</a:t>
          </a:r>
        </a:p>
      </dsp:txBody>
      <dsp:txXfrm>
        <a:off x="0" y="2898450"/>
        <a:ext cx="10707945" cy="705599"/>
      </dsp:txXfrm>
    </dsp:sp>
    <dsp:sp modelId="{BE1C54FD-FE0E-4E11-A1A9-84E9EDB41C63}">
      <dsp:nvSpPr>
        <dsp:cNvPr id="0" name=""/>
        <dsp:cNvSpPr/>
      </dsp:nvSpPr>
      <dsp:spPr>
        <a:xfrm>
          <a:off x="535397" y="2662290"/>
          <a:ext cx="7495561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3314" tIns="0" rIns="283314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Data analysis</a:t>
          </a:r>
          <a:endParaRPr lang="en-US" sz="2400" kern="1200"/>
        </a:p>
      </dsp:txBody>
      <dsp:txXfrm>
        <a:off x="558454" y="2685347"/>
        <a:ext cx="7449447" cy="426206"/>
      </dsp:txXfrm>
    </dsp:sp>
    <dsp:sp modelId="{5F1D6DEF-B910-4016-92DD-232F1E3C72C0}">
      <dsp:nvSpPr>
        <dsp:cNvPr id="0" name=""/>
        <dsp:cNvSpPr/>
      </dsp:nvSpPr>
      <dsp:spPr>
        <a:xfrm>
          <a:off x="0" y="3926610"/>
          <a:ext cx="10707945" cy="7055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1056" tIns="333248" rIns="83105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i="0" u="sng" kern="1200" dirty="0">
              <a:hlinkClick xmlns:r="http://schemas.openxmlformats.org/officeDocument/2006/relationships" r:id="rId1"/>
            </a:rPr>
            <a:t>https://jolly-desert-01b5c5610.3.azurestaticapps.net/</a:t>
          </a:r>
          <a:endParaRPr lang="en-US" sz="1800" b="1" kern="1200" dirty="0"/>
        </a:p>
      </dsp:txBody>
      <dsp:txXfrm>
        <a:off x="0" y="3926610"/>
        <a:ext cx="10707945" cy="705599"/>
      </dsp:txXfrm>
    </dsp:sp>
    <dsp:sp modelId="{D2C9C184-5B91-4773-854B-F0B2F2D33681}">
      <dsp:nvSpPr>
        <dsp:cNvPr id="0" name=""/>
        <dsp:cNvSpPr/>
      </dsp:nvSpPr>
      <dsp:spPr>
        <a:xfrm>
          <a:off x="535397" y="3690450"/>
          <a:ext cx="7495561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3314" tIns="0" rIns="283314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Visualizing the data</a:t>
          </a:r>
          <a:endParaRPr lang="en-US" sz="2400" kern="1200"/>
        </a:p>
      </dsp:txBody>
      <dsp:txXfrm>
        <a:off x="558454" y="3713507"/>
        <a:ext cx="7449447" cy="4262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36780F-1E3B-443B-8677-C4C2F0BEE054}">
      <dsp:nvSpPr>
        <dsp:cNvPr id="0" name=""/>
        <dsp:cNvSpPr/>
      </dsp:nvSpPr>
      <dsp:spPr>
        <a:xfrm>
          <a:off x="0" y="592690"/>
          <a:ext cx="10691811" cy="109419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220735-2385-49EC-B80A-9F4086681DF1}">
      <dsp:nvSpPr>
        <dsp:cNvPr id="0" name=""/>
        <dsp:cNvSpPr/>
      </dsp:nvSpPr>
      <dsp:spPr>
        <a:xfrm>
          <a:off x="330995" y="838885"/>
          <a:ext cx="601809" cy="6018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436C79-1A18-41FE-B35B-53D2136B44C6}">
      <dsp:nvSpPr>
        <dsp:cNvPr id="0" name=""/>
        <dsp:cNvSpPr/>
      </dsp:nvSpPr>
      <dsp:spPr>
        <a:xfrm>
          <a:off x="1263799" y="592690"/>
          <a:ext cx="9428012" cy="10941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803" tIns="115803" rIns="115803" bIns="11580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900" kern="1200" dirty="0"/>
            <a:t>I. Keep the most important info. </a:t>
          </a:r>
          <a:br>
            <a:rPr lang="en-CA" sz="1900" kern="1200" dirty="0"/>
          </a:br>
          <a:r>
            <a:rPr lang="en-CA" sz="1900" kern="1200" dirty="0"/>
            <a:t>we want the </a:t>
          </a:r>
          <a:r>
            <a:rPr lang="en-CA" sz="1900" b="1" kern="1200" dirty="0"/>
            <a:t>data to be spread out across each dimension </a:t>
          </a:r>
          <a:r>
            <a:rPr lang="en-CA" sz="1900" kern="1200" dirty="0"/>
            <a:t>(maximize variance) </a:t>
          </a:r>
          <a:endParaRPr lang="en-US" sz="1900" kern="1200" dirty="0"/>
        </a:p>
      </dsp:txBody>
      <dsp:txXfrm>
        <a:off x="1263799" y="592690"/>
        <a:ext cx="9428012" cy="1094198"/>
      </dsp:txXfrm>
    </dsp:sp>
    <dsp:sp modelId="{E59E6DEB-84E4-4A23-B9FD-EF0AC2F92C62}">
      <dsp:nvSpPr>
        <dsp:cNvPr id="0" name=""/>
        <dsp:cNvSpPr/>
      </dsp:nvSpPr>
      <dsp:spPr>
        <a:xfrm>
          <a:off x="0" y="1960439"/>
          <a:ext cx="10691811" cy="109419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6C92B4-9E17-41E6-8587-A35437B6B2DB}">
      <dsp:nvSpPr>
        <dsp:cNvPr id="0" name=""/>
        <dsp:cNvSpPr/>
      </dsp:nvSpPr>
      <dsp:spPr>
        <a:xfrm>
          <a:off x="330995" y="2206634"/>
          <a:ext cx="601809" cy="60180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9DEB51-1873-452E-89B5-B554DCC593BD}">
      <dsp:nvSpPr>
        <dsp:cNvPr id="0" name=""/>
        <dsp:cNvSpPr/>
      </dsp:nvSpPr>
      <dsp:spPr>
        <a:xfrm>
          <a:off x="1263799" y="1960439"/>
          <a:ext cx="4811315" cy="10941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803" tIns="115803" rIns="115803" bIns="11580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900" kern="1200" dirty="0"/>
            <a:t>II. Remove Redundancy</a:t>
          </a:r>
        </a:p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900" kern="1200" dirty="0"/>
            <a:t>we want the </a:t>
          </a:r>
          <a:r>
            <a:rPr lang="en-CA" sz="1900" b="1" kern="1200" dirty="0"/>
            <a:t>dimensions to be independent</a:t>
          </a:r>
          <a:endParaRPr lang="en-US" sz="1900" kern="1200" dirty="0"/>
        </a:p>
      </dsp:txBody>
      <dsp:txXfrm>
        <a:off x="1263799" y="1960439"/>
        <a:ext cx="4811315" cy="1094198"/>
      </dsp:txXfrm>
    </dsp:sp>
    <dsp:sp modelId="{F30B1FB1-C6A0-4AB4-9619-3B6E287D1507}">
      <dsp:nvSpPr>
        <dsp:cNvPr id="0" name=""/>
        <dsp:cNvSpPr/>
      </dsp:nvSpPr>
      <dsp:spPr>
        <a:xfrm>
          <a:off x="6075114" y="1960439"/>
          <a:ext cx="4616697" cy="10941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803" tIns="115803" rIns="115803" bIns="11580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</dsp:txBody>
      <dsp:txXfrm>
        <a:off x="6075114" y="1960439"/>
        <a:ext cx="4616697" cy="10941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00:40:36.5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2115 24575,'34'0'0,"-4"0"0,29 0 0,2 0 0,1 0 0,16 0 0,-16 0 0,26 0 0,-31 0 0,20 0 0,-33 0 0,-1 0 0,-3 0 0,-12 0 0,5 0 0,0 0 0,-5 0 0,-1 0 0,-3 0 0,-4 0 0,6 0 0,-6 5 0,4-3 0,-10 4 0,10-6 0,1 0 0,-4 0 0,3 5 0,-6-3 0,-4 4 0,4-6 0,0 0 0,-4 0 0,4 0 0,-6 0 0,0 0 0,6 6 0,-4-5 0,4 6 0,0-7 0,-5 0 0,6 0 0,-7 0 0,0 0 0,0 0 0,0 0 0,0 0 0,0 0 0,-1 0 0,1 0 0,0 0 0,0 0 0,0 0 0,0 0 0,0 0 0,0 0 0,0 0 0,0 0 0,0 0 0,0-6 0,0 5 0,-5-11 0,3 5 0,-3 0 0,5-5 0,-5 5 0,3-6 0,-3 0 0,5 0 0,-5 0 0,3 5 0,-3-3 0,5 4 0,0-6 0,-5 0 0,3 0 0,-3 0 0,0 0 0,3 0 0,-3 5 0,-1-3 0,5 4 0,-4-6 0,-1 0 0,5 5 0,-4-3 0,-1 4 0,5-6 0,-4 0 0,5 0 0,0 0 0,0-1 0,-6 1 0,5 0 0,-4 0 0,-1 0 0,5 0 0,-4 0 0,-1 0 0,5 0 0,-10 0 0,10 0 0,-10 0 0,10 0 0,-10 0 0,10 0 0,-10 0 0,4 0 0,1 0 0,-5 0 0,10 6 0,-10-4 0,4-3 0,1-1 0,-5-5 0,10 7 0,-10 0 0,4 0 0,1 0 0,-5-7 0,4 6 0,1-6 0,-5 0 0,4 5 0,1-5 0,-5 7 0,4 0 0,1-6 0,-5 4 0,5-5 0,-6 7 0,0 0 0,6-7 0,-5 6 0,5-6 0,-6 0 0,0 5 0,6-11 0,-5 11 0,5-11 0,-6 11 0,0-12 0,6 6 0,-5-1 0,5-4 0,-6 11 0,0-11 0,6 11 0,-5-12 0,4 13 0,-5-13 0,0 6 0,0-1 0,5 2 0,-3 1 0,3 4 0,-5-12 0,5 13 0,-3-12 0,9 5 0,-10 0 0,5 2 0,0-1 0,-5 5 0,11-11 0,-11 11 0,11-12 0,-11 13 0,5-13 0,0 6 0,-5-1 0,11-4 0,-5 11 0,0-12 0,3 13 0,-8-13 0,3 12 0,0-4 0,2-1 0,0 5 0,-1-5 0,-1 7 0,2-5 0,0 3 0,3-4 0,-8 6 0,8 0 0,-3 6 0,0-4 0,3 3 0,-3-5 0,0 0 0,3 6 0,-9-5 0,10 11 0,-10-11 0,10 11 0,-4-11 0,5 11 0,0-11 0,0 11 0,0-5 0,-6 0 0,5 5 0,-4-5 0,5 6 0,0-6 0,0 5 0,0-5 0,-1 6 0,1 0 0,0 0 0,0 0 0,0 0 0,0 0 0,0 0 0,0 0 0,0 0 0,0 0 0,0 0 0,0 0 0,0 0 0,0 0 0,0 0 0,0 0 0,0 0 0,0 0 0,-5 6 0,3-5 0,-8 11 0,8-11 0,-8 11 0,8-5 0,-8 6 0,8-6 0,-8 5 0,3-5 0,0 6 0,-3 0 0,8 0 0,-8 0 0,8 0 0,-8 0 0,8 0 0,-8 0 0,3 0 0,0 0 0,-4 0 0,10 0 0,-10 0 0,10 0 0,-10 0 0,10 0 0,-10 0 0,10 0 0,-10 0 0,10 7 0,-4-5 0,0 5 0,4 0 0,-9-6 0,9 13 0,-4-13 0,6 13 0,-6-12 0,4 4 0,-4 1 0,0-5 0,4 5 0,-10 0 0,10-6 0,-4 13 0,5-13 0,-5 13 0,4-12 0,-4 11 0,0-11 0,4 5 0,-10 0 0,10-6 0,-10 6 0,10-7 0,-10 0 0,10 0 0,-10 0 0,10 0 0,-10 0 0,10 0 0,-10 0 0,10 7 0,-9-5 0,9 11 0,-4-11 0,6 11 0,-1-11 0,-5 12 0,4-6 0,-4 1 0,6 4 0,-7-4 0,6-1 0,-6-1 0,7 0 0,-1-6 0,0 6 0,-5 0 0,3-5 0,-2 11 0,-2-11 0,5 5 0,-4-7 0,5 0 0,0 0 0,0 0 0,0 6 0,-5-4 0,4 5 0,-4-7 0,5 0 0,0 0 0,0 0 0,0 0 0,-5 0 0,3 0 0,-3 0 0,5 0 0,5 6 0,-4-5 0,5 5 0,0-12 0,-5 5 0,6-5 0,-1 7 0,-5-7 0,6 5 0,-7-11 0,6 11 0,-5-4 0,5 0 0,-6 3 0,7-3 0,-6-1 0,5 5 0,-6-10 0,7 10 0,-6-5 0,5 1 0,-6-2 0,0-1 0,0-3 0,0 9 0,0-9 0,0 4 0,0-1 0,0-3 0,0 9 0,0-9 0,0 4 0,0-1 0,0-3 0,6 10 0,-4-11 0,4 12 0,-6-12 0,0 5 0,0 0 0,6-5 0,-4 11 0,4-11 0,-6 11 0,0-11 0,6 5 0,-5 0 0,6-5 0,-7 5 0,6 0 0,-5-4 0,6 4 0,-7 0 0,6-5 0,-5 5 0,6 0 0,-7-5 0,6 5 0,-5 0 0,5-5 0,1 5 0,-6 0 0,5-5 0,-6 5 0,0-6 0,7 0 0,-6 0 0,5 0 0,-6 0 0,6 6 0,-4-4 0,4 4 0,-6-6 0,0 0 0,0 0 0,0 0 0,5 0 0,-3 0 0,3 0 0,-5 0 0,0 0 0,0 0 0,0 0 0,0 0 0,0 0 0,0 0 0,0 0 0,0 0 0,0 0 0,0 0 0,0 0 0,0 0 0,0 0 0,0 0 0,0 0 0,0 0 0,0 0 0,0 0 0,-1 0 0,1 0 0,0 0 0,0 0 0,0 0 0,0 0 0,-5 0 0,-2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00:41:33.08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1924 24575,'33'0'0,"-5"0"0,20 0 0,-11 0 0,30 0 0,-20 0 0,12-6 0,-9 4 0,-13-10 0,11 11 0,-13-18 0,0 16 0,5-22 0,-12 22 0,5-9 0,-7 6 0,-6-1 0,4 0 0,-4-4 0,6 10 0,-6-5 0,-2 6 0,0-6 0,-4 5 0,10-5 0,-10 6 0,4 0 0,-6 0 0,0 0 0,0 0 0,0 0 0,0 0 0,0 0 0,0-6 0,0 5 0,0-4 0,0 5 0,0-6 0,0 5 0,0-4 0,0 5 0,-1 0 0,1-6 0,0 5 0,0-4 0,0-1 0,0 5 0,0-9 0,0 8 0,0-8 0,0 8 0,0-8 0,0 3 0,0 0 0,0-3 0,0 3 0,0-5 0,0 0 0,0 0 0,-5 0 0,3 5 0,-3-3 0,0 3 0,3-5 0,-3 0 0,5 6 0,-5-11 0,3 8 0,-3-9 0,5 0 0,0 4 0,1-4 0,-1 6 0,0-6 0,-5 5 0,4-6 0,-4 7 0,5-6 0,-5 5 0,4-6 0,-4 7 0,5 0 0,0 1 0,-6-1 0,5-7 0,-4 6 0,6-5 0,-7-1 0,5 6 0,-10-5 0,10 6 0,-10-7 0,5 6 0,-1-5 0,-4 6 0,4 0 0,1 0 0,-5 0 0,4 0 0,1 0 0,-5 0 0,4 0 0,1-6 0,-4 4 0,9-4 0,-10 6 0,4 0 0,1-6 0,-4 4 0,9-4 0,-10 6 0,4-6 0,1 4 0,-5-4 0,10 6 0,-10-6 0,4 4 0,1-4 0,-5 6 0,10-6 0,-9 5 0,3-6 0,1 7 0,-5-6 0,4 5 0,1-6 0,-5 7 0,10 0 0,-10-6 0,4 5 0,1-5 0,-5 6 0,10 0 0,-10 0 0,10 0 0,-10 0 0,9 0 0,-8 0 0,8 0 0,-8 0 0,8 5 0,-8-4 0,8 5 0,-8-6 0,3 0 0,0 5 0,2-3 0,0 3 0,3 0 0,-8-3 0,8 3 0,-3 0 0,0-3 0,-2 3 0,0 0 0,-3-3 0,8 3 0,-3-5 0,0 0 0,3 0 0,-3 0 0,-1 0 0,5 0 0,-4 0 0,5 0 0,-6 0 0,5 0 0,-4 0 0,5 0 0,0 0 0,-6 0 0,5 0 0,-4 0 0,5 1 0,-6-1 0,5 0 0,-10 0 0,10 0 0,-4 0 0,4 0 0,1 0 0,0 5 0,-5-4 0,4 10 0,-10-10 0,10 10 0,-10-10 0,10 10 0,-5-10 0,6 10 0,0-10 0,0 10 0,0-4 0,0 5 0,0 0 0,0 0 0,0 0 0,0 0 0,0 0 0,0 0 0,0 0 0,0 0 0,0 0 0,0 0 0,0 0 0,0 0 0,0 0 0,0 0 0,0 0 0,0 0 0,0 0 0,0 0 0,0 0 0,0 0 0,0 0 0,0 0 0,0 5 0,0 2 0,0 5 0,0 0 0,-6 0 0,5 0 0,-4 0 0,-1 0 0,5-6 0,-5 5 0,1-4 0,-2 5 0,1 0 0,-5 0 0,10-6 0,-10 5 0,10-5 0,-5 6 0,1 0 0,4 0 0,-10 0 0,10 7 0,-4-6 0,6 12 0,-7-12 0,6 12 0,-5-12 0,0 11 0,4-10 0,-4 10 0,-1-10 0,6 4 0,-11-6 0,10 6 0,-10-4 0,5 4 0,-6-6 0,5 0 0,-3 0 0,8 0 0,-8 0 0,8 0 0,-8 0 0,8 0 0,-3 0 0,0 6 0,3-4 0,-8 4 0,8-6 0,-3 0 0,5 6 0,-5-4 0,4 4 0,-4 0 0,5-5 0,1 6 0,-6-1 0,3-5 0,-3 6 0,5-7 0,0 6 0,0-5 0,1 12 0,6-11 0,-5 10 0,11-9 0,-11 9 0,4-10 0,-5 11 0,-1-12 0,1 5 0,-1-6 0,6 7 0,-5-6 0,6 5 0,-7-6 0,0 0 0,0 0 0,0 0 0,-1 0 0,1 0 0,0 0 0,7 1 0,-5 5 0,4-4 0,1 5 0,-6-7 0,5 0 0,-6 0 0,0 0 0,0 0 0,0 0 0,6 0 0,-4 0 0,4 1 0,-6-1 0,6 0 0,-4 0 0,10 1 0,-10-1 0,10 1 0,-10-1 0,10 1 0,-10-1 0,4 1 0,0-1 0,-4-5 0,4 4 0,0-4 0,-4 0 0,4 4 0,-6-4 0,0-1 0,6 5 0,-4-4 0,4 0 0,0 4 0,-4-9 0,4 9 0,-6-10 0,0 10 0,6-10 0,-5 10 0,6-10 0,-7 5 0,0-1 0,6-4 0,-5 5 0,6-1 0,-8-4 0,8 4 0,-6-5 0,5 6 0,-6-5 0,0 4 0,7-5 0,-6 0 0,5 0 0,-6 0 0,6 0 0,-4 0 0,4 0 0,-6 0 0,0 0 0,0 0 0,6 0 0,-4 0 0,4 0 0,-6 0 0,0 0 0,0 0 0,0 0 0,0 0 0,0 0 0,0 0 0,0 0 0,0 0 0,0 0 0,0 0 0,0 0 0,0 0 0,0 0 0,0 0 0,0 0 0,0 0 0,0 0 0,0 0 0,0 0 0,0 0 0,0 0 0,0 0 0,-1 0 0,1 0 0,0 0 0,0 0 0,0 0 0,0 0 0,0 0 0,0 0 0,0 0 0,0 0 0,0 0 0,-5 0 0,-2 0 0</inkml:trace>
</inkml:ink>
</file>

<file path=ppt/media/image1.jpeg>
</file>

<file path=ppt/media/image10.pn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03FDD0-8591-3C4C-AF5E-185FA791677C}" type="datetimeFigureOut">
              <a:rPr lang="en-US" smtClean="0"/>
              <a:t>4/20/23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1E242E-1052-AC4B-A7A2-1B475BB1D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54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9266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37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189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54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24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753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21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3399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46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276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81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672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3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708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07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590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4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24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847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961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22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4/20/23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373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1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2.xml"/><Relationship Id="rId5" Type="http://schemas.openxmlformats.org/officeDocument/2006/relationships/image" Target="../media/image120.png"/><Relationship Id="rId4" Type="http://schemas.openxmlformats.org/officeDocument/2006/relationships/customXml" Target="../ink/ink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C5AE2C-99C3-6442-8E8B-420A31977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576" y="1365774"/>
            <a:ext cx="4240986" cy="2991277"/>
          </a:xfr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>
                <a:solidFill>
                  <a:schemeClr val="bg1"/>
                </a:solidFill>
              </a:rPr>
              <a:t>Presented by: 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Noha</a:t>
            </a: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Elprince</a:t>
            </a: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Olive Kingsley, Hanen </a:t>
            </a:r>
            <a:r>
              <a:rPr lang="en-US" sz="1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Bondka</a:t>
            </a: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Anita </a:t>
            </a:r>
            <a:r>
              <a:rPr lang="en-US" sz="1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Mohanani</a:t>
            </a: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Rishi Bhatnagar, Dhruv Bhatnagar, Peter Shand, </a:t>
            </a:r>
            <a:r>
              <a:rPr lang="en-US" sz="1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Halaa</a:t>
            </a: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Menasy</a:t>
            </a: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Adam Pryce, and Ryan Carpenter</a:t>
            </a:r>
          </a:p>
          <a:p>
            <a:pPr>
              <a:lnSpc>
                <a:spcPct val="100000"/>
              </a:lnSpc>
            </a:pPr>
            <a:endParaRPr lang="en-US" sz="1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SME: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Richard M. Kubina and Nate Green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63C3635F-364E-443F-BB85-CD03F126A75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30" r="14530"/>
          <a:stretch/>
        </p:blipFill>
        <p:spPr>
          <a:xfrm>
            <a:off x="4876158" y="8975"/>
            <a:ext cx="731584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9809CF-F9FB-9648-BE97-57FEB9810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49192" y="82026"/>
            <a:ext cx="12141092" cy="641874"/>
          </a:xfrm>
        </p:spPr>
        <p:txBody>
          <a:bodyPr anchor="t">
            <a:norm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Autism Hackathon Use Case 3: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289761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Video 18">
            <a:extLst>
              <a:ext uri="{FF2B5EF4-FFF2-40B4-BE49-F238E27FC236}">
                <a16:creationId xmlns:a16="http://schemas.microsoft.com/office/drawing/2014/main" id="{CFF562A8-1ACC-4229-A95B-2A53B91A2D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F617AA-B134-5E48-960C-00F7E4E17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871759"/>
            <a:ext cx="8703128" cy="34970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Appendix: PCA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18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DC092C-1CE9-D44B-8632-95E96E587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667491"/>
          </a:xfrm>
        </p:spPr>
        <p:txBody>
          <a:bodyPr>
            <a:normAutofit fontScale="90000"/>
          </a:bodyPr>
          <a:lstStyle/>
          <a:p>
            <a:r>
              <a:rPr lang="en-US" dirty="0"/>
              <a:t>How PCA reduces dimensions of the data?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FA7618F3-86B3-47EA-9740-CA54EC5D45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5613535"/>
              </p:ext>
            </p:extLst>
          </p:nvPr>
        </p:nvGraphicFramePr>
        <p:xfrm>
          <a:off x="700088" y="2486766"/>
          <a:ext cx="10691812" cy="36473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E0E609D-ED51-7542-A5C9-4C43FC50D1CE}"/>
              </a:ext>
            </a:extLst>
          </p:cNvPr>
          <p:cNvSpPr txBox="1"/>
          <p:nvPr/>
        </p:nvSpPr>
        <p:spPr>
          <a:xfrm>
            <a:off x="2678789" y="2037002"/>
            <a:ext cx="7701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Remove redundancy      +       Keep the most important information</a:t>
            </a:r>
          </a:p>
        </p:txBody>
      </p:sp>
    </p:spTree>
    <p:extLst>
      <p:ext uri="{BB962C8B-B14F-4D97-AF65-F5344CB8AC3E}">
        <p14:creationId xmlns:p14="http://schemas.microsoft.com/office/powerpoint/2010/main" val="1738536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F51150-0224-F944-8BF9-881E5574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607115"/>
            <a:ext cx="2364043" cy="5566857"/>
          </a:xfrm>
        </p:spPr>
        <p:txBody>
          <a:bodyPr>
            <a:normAutofit/>
          </a:bodyPr>
          <a:lstStyle/>
          <a:p>
            <a:r>
              <a:rPr lang="en-US" sz="2400" dirty="0"/>
              <a:t>How does PCA works?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E0104E4-99BC-494F-8342-F250828E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230209" y="723900"/>
            <a:ext cx="15948" cy="54500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38DA005-8D95-8C43-9723-FCB46A8D4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6998" y="607115"/>
            <a:ext cx="7733766" cy="327533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48076-2780-A149-98A1-6F0291FC76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6998" y="3992703"/>
            <a:ext cx="8436390" cy="256298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CA" sz="1400" dirty="0"/>
              <a:t>Calculate the covariance matrix </a:t>
            </a:r>
            <a:r>
              <a:rPr lang="en-CA" sz="1400" i="1" dirty="0"/>
              <a:t>X</a:t>
            </a:r>
            <a:r>
              <a:rPr lang="en-CA" sz="1400" dirty="0"/>
              <a:t> of data points.</a:t>
            </a:r>
          </a:p>
          <a:p>
            <a:pPr>
              <a:lnSpc>
                <a:spcPct val="110000"/>
              </a:lnSpc>
            </a:pPr>
            <a:r>
              <a:rPr lang="en-CA" sz="1400" dirty="0"/>
              <a:t>Calculate eigen vectors and corresponding eigen values.</a:t>
            </a:r>
          </a:p>
          <a:p>
            <a:pPr marL="0" indent="0" algn="ctr">
              <a:lnSpc>
                <a:spcPct val="110000"/>
              </a:lnSpc>
              <a:buNone/>
            </a:pPr>
            <a:endParaRPr lang="en-CA" sz="1400" dirty="0"/>
          </a:p>
          <a:p>
            <a:pPr marL="0" indent="0" algn="ctr">
              <a:lnSpc>
                <a:spcPct val="110000"/>
              </a:lnSpc>
              <a:buNone/>
            </a:pPr>
            <a:endParaRPr lang="en-CA" sz="1400" dirty="0"/>
          </a:p>
          <a:p>
            <a:pPr>
              <a:lnSpc>
                <a:spcPct val="110000"/>
              </a:lnSpc>
            </a:pPr>
            <a:r>
              <a:rPr lang="en-CA" sz="1400" dirty="0"/>
              <a:t>Sort the eigen vectors according to their eigen values in decreasing order.</a:t>
            </a:r>
          </a:p>
          <a:p>
            <a:pPr>
              <a:lnSpc>
                <a:spcPct val="110000"/>
              </a:lnSpc>
            </a:pPr>
            <a:r>
              <a:rPr lang="en-CA" sz="1400" dirty="0"/>
              <a:t>Choose first k eigen vectors and that will be the new k dimensions.</a:t>
            </a:r>
          </a:p>
          <a:p>
            <a:pPr>
              <a:lnSpc>
                <a:spcPct val="110000"/>
              </a:lnSpc>
            </a:pPr>
            <a:r>
              <a:rPr lang="en-CA" sz="1400" dirty="0"/>
              <a:t>Transform the original n dimensional data points into k dimensions.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CA" sz="1400" dirty="0"/>
              <a:t>      </a:t>
            </a:r>
            <a:endParaRPr lang="en-CA" sz="1400" b="1" dirty="0">
              <a:solidFill>
                <a:schemeClr val="accent4"/>
              </a:solidFill>
            </a:endParaRPr>
          </a:p>
          <a:p>
            <a:pPr>
              <a:lnSpc>
                <a:spcPct val="110000"/>
              </a:lnSpc>
            </a:pPr>
            <a:endParaRPr lang="en-US" sz="1400" dirty="0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D726F819-2ACE-BE45-8E43-797D0669C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428" y="6250886"/>
            <a:ext cx="6300384" cy="3047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91B5407-3568-0344-9778-BE960913403C}"/>
              </a:ext>
            </a:extLst>
          </p:cNvPr>
          <p:cNvSpPr txBox="1"/>
          <p:nvPr/>
        </p:nvSpPr>
        <p:spPr>
          <a:xfrm>
            <a:off x="10651094" y="5783513"/>
            <a:ext cx="91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K=2, n=12, m=5</a:t>
            </a:r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AB6A9124-23F3-3541-97BE-621F8F93F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64" y="4649498"/>
            <a:ext cx="7340600" cy="28226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3AF5EB-93F7-1C4F-8E14-7A510DE50EA6}"/>
              </a:ext>
            </a:extLst>
          </p:cNvPr>
          <p:cNvSpPr txBox="1"/>
          <p:nvPr/>
        </p:nvSpPr>
        <p:spPr>
          <a:xfrm>
            <a:off x="10251082" y="6203828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1192759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Video 18">
            <a:extLst>
              <a:ext uri="{FF2B5EF4-FFF2-40B4-BE49-F238E27FC236}">
                <a16:creationId xmlns:a16="http://schemas.microsoft.com/office/drawing/2014/main" id="{CFF562A8-1ACC-4229-A95B-2A53B91A2D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0F617AA-B134-5E48-960C-00F7E4E17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871759"/>
            <a:ext cx="7658099" cy="34970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Appendix: T-SNE</a:t>
            </a:r>
          </a:p>
        </p:txBody>
      </p:sp>
    </p:spTree>
    <p:extLst>
      <p:ext uri="{BB962C8B-B14F-4D97-AF65-F5344CB8AC3E}">
        <p14:creationId xmlns:p14="http://schemas.microsoft.com/office/powerpoint/2010/main" val="126839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8F02C46-6670-3448-A781-2D4E59D02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906366"/>
            <a:ext cx="4412098" cy="161677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T-SNE? t-Distributed Stochastic Neighbor Embedding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BFA7F3E-7868-4A4D-9F5E-C21489710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8776F1E-3A9C-5640-9EE7-CC50257AC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571" y="2486931"/>
            <a:ext cx="8575176" cy="196900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76AB626-F2F4-41D1-94FC-3258BA678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26DF7AE-054E-F84F-ABDE-F4F47C67D4E7}"/>
              </a:ext>
            </a:extLst>
          </p:cNvPr>
          <p:cNvSpPr txBox="1"/>
          <p:nvPr/>
        </p:nvSpPr>
        <p:spPr>
          <a:xfrm>
            <a:off x="960120" y="30175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2347D5-53BC-4C47-881A-228F8CE9D7A6}"/>
              </a:ext>
            </a:extLst>
          </p:cNvPr>
          <p:cNvSpPr txBox="1"/>
          <p:nvPr/>
        </p:nvSpPr>
        <p:spPr>
          <a:xfrm>
            <a:off x="3761763" y="3426104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581E7F-FDE0-B94E-86B9-1CDA99ADA1ED}"/>
              </a:ext>
            </a:extLst>
          </p:cNvPr>
          <p:cNvSpPr txBox="1"/>
          <p:nvPr/>
        </p:nvSpPr>
        <p:spPr>
          <a:xfrm>
            <a:off x="3081478" y="340653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E791616-0481-5F43-B5AE-30672F9E311A}"/>
                  </a:ext>
                </a:extLst>
              </p14:cNvPr>
              <p14:cNvContentPartPr/>
              <p14:nvPr/>
            </p14:nvContentPartPr>
            <p14:xfrm>
              <a:off x="2891850" y="2830949"/>
              <a:ext cx="1779120" cy="776002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E791616-0481-5F43-B5AE-30672F9E311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82850" y="2821951"/>
                <a:ext cx="1796760" cy="7936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04168AA-DB33-5443-A561-622F7D219C2D}"/>
                  </a:ext>
                </a:extLst>
              </p14:cNvPr>
              <p14:cNvContentPartPr/>
              <p14:nvPr/>
            </p14:nvContentPartPr>
            <p14:xfrm>
              <a:off x="7572146" y="2973736"/>
              <a:ext cx="1692360" cy="69264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04168AA-DB33-5443-A561-622F7D219C2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63146" y="2965096"/>
                <a:ext cx="1710000" cy="710280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E51E53F8-4142-D448-91A2-A0DEFDA9C06B}"/>
              </a:ext>
            </a:extLst>
          </p:cNvPr>
          <p:cNvSpPr txBox="1"/>
          <p:nvPr/>
        </p:nvSpPr>
        <p:spPr>
          <a:xfrm>
            <a:off x="685801" y="4419049"/>
            <a:ext cx="103797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similarity of datapoint x to datapoint y is defined as the conditional probability, p(</a:t>
            </a:r>
            <a:r>
              <a:rPr lang="en-CA" dirty="0" err="1"/>
              <a:t>y|x</a:t>
            </a:r>
            <a:r>
              <a:rPr lang="en-CA" dirty="0"/>
              <a:t>), that x would pick y as its neighbor if neighbors were picked in proportion to their probability density under a </a:t>
            </a:r>
            <a:r>
              <a:rPr lang="en-CA" b="1" dirty="0"/>
              <a:t>Gaussian</a:t>
            </a:r>
            <a:r>
              <a:rPr lang="en-CA" dirty="0"/>
              <a:t> centered at 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Minimize objective function </a:t>
            </a:r>
            <a:r>
              <a:rPr lang="en-CA" b="1" dirty="0" err="1"/>
              <a:t>Kullback</a:t>
            </a:r>
            <a:r>
              <a:rPr lang="en-CA" b="1" dirty="0"/>
              <a:t> </a:t>
            </a:r>
            <a:r>
              <a:rPr lang="en-CA" b="1" dirty="0" err="1"/>
              <a:t>Leibler</a:t>
            </a:r>
            <a:r>
              <a:rPr lang="en-CA" b="1" dirty="0"/>
              <a:t> Divergence  </a:t>
            </a:r>
            <a:r>
              <a:rPr lang="en-US" dirty="0"/>
              <a:t>(KL) that measures the discrepancy between similarities in the original data and similarities in the map using </a:t>
            </a:r>
            <a:r>
              <a:rPr lang="en-US" b="1" dirty="0"/>
              <a:t>Gradient Descent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=&gt; help preserves local structure</a:t>
            </a:r>
          </a:p>
          <a:p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61074C2-EC32-5141-899A-0B4C4CD9F897}"/>
              </a:ext>
            </a:extLst>
          </p:cNvPr>
          <p:cNvCxnSpPr/>
          <p:nvPr/>
        </p:nvCxnSpPr>
        <p:spPr>
          <a:xfrm flipV="1">
            <a:off x="8971722" y="2937746"/>
            <a:ext cx="1020417" cy="449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9F2C96C-E8F9-004D-8DAD-3E662B9B97ED}"/>
              </a:ext>
            </a:extLst>
          </p:cNvPr>
          <p:cNvSpPr txBox="1"/>
          <p:nvPr/>
        </p:nvSpPr>
        <p:spPr>
          <a:xfrm>
            <a:off x="10023859" y="2556058"/>
            <a:ext cx="1478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 T-Distribution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E6F2EF6-D858-7241-8E40-EA5A1A75C8C2}"/>
              </a:ext>
            </a:extLst>
          </p:cNvPr>
          <p:cNvSpPr txBox="1"/>
          <p:nvPr/>
        </p:nvSpPr>
        <p:spPr>
          <a:xfrm>
            <a:off x="7764776" y="2912535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z’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5AD743-CECD-8849-870B-9F4AA9F17DB4}"/>
              </a:ext>
            </a:extLst>
          </p:cNvPr>
          <p:cNvSpPr txBox="1"/>
          <p:nvPr/>
        </p:nvSpPr>
        <p:spPr>
          <a:xfrm>
            <a:off x="8265880" y="3476260"/>
            <a:ext cx="369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x’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A36975-6103-B84A-9513-FBA144F9FE26}"/>
              </a:ext>
            </a:extLst>
          </p:cNvPr>
          <p:cNvSpPr txBox="1"/>
          <p:nvPr/>
        </p:nvSpPr>
        <p:spPr>
          <a:xfrm>
            <a:off x="7614121" y="3276503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y’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8262FA-0175-E84A-8DE2-067B6A7BF140}"/>
              </a:ext>
            </a:extLst>
          </p:cNvPr>
          <p:cNvSpPr txBox="1"/>
          <p:nvPr/>
        </p:nvSpPr>
        <p:spPr>
          <a:xfrm>
            <a:off x="3291987" y="2959949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97AFD-3152-BE1E-224B-3F4318BD364C}"/>
              </a:ext>
            </a:extLst>
          </p:cNvPr>
          <p:cNvSpPr txBox="1"/>
          <p:nvPr/>
        </p:nvSpPr>
        <p:spPr>
          <a:xfrm>
            <a:off x="4896473" y="62657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=xjKm4BcwqX8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2ECFA8-4CD4-A31D-25AE-FB7EA9F7DDF6}"/>
              </a:ext>
            </a:extLst>
          </p:cNvPr>
          <p:cNvSpPr txBox="1"/>
          <p:nvPr/>
        </p:nvSpPr>
        <p:spPr>
          <a:xfrm>
            <a:off x="814891" y="6284855"/>
            <a:ext cx="4275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this video for more info about KL: </a:t>
            </a:r>
          </a:p>
        </p:txBody>
      </p:sp>
    </p:spTree>
    <p:extLst>
      <p:ext uri="{BB962C8B-B14F-4D97-AF65-F5344CB8AC3E}">
        <p14:creationId xmlns:p14="http://schemas.microsoft.com/office/powerpoint/2010/main" val="2507148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BC701-440A-464E-809A-75A8B1F31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774182"/>
          </a:xfrm>
        </p:spPr>
        <p:txBody>
          <a:bodyPr/>
          <a:lstStyle/>
          <a:p>
            <a:r>
              <a:rPr lang="en-US" dirty="0"/>
              <a:t>How t-SNE works?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9EA7913-54EE-3942-A9BB-7E990D9CC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943" y="1069276"/>
            <a:ext cx="37084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E3A99-9503-464F-9E5F-6F9732FCA99B}"/>
              </a:ext>
            </a:extLst>
          </p:cNvPr>
          <p:cNvSpPr txBox="1"/>
          <p:nvPr/>
        </p:nvSpPr>
        <p:spPr>
          <a:xfrm>
            <a:off x="700635" y="1846151"/>
            <a:ext cx="609904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student-T distribution kernel (with 1df) instead of Gaussian kernel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Since it has more heavy/fatter tails than Gaussian which allow dissimilar points to be mapped too far apart in the low dimensional data =&gt; high variability in the data. This </a:t>
            </a:r>
            <a:r>
              <a:rPr lang="en-CA" b="1" dirty="0"/>
              <a:t>reduces the crowding problem</a:t>
            </a:r>
            <a:r>
              <a:rPr lang="en-CA" dirty="0"/>
              <a:t>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CA" dirty="0"/>
              <a:t>Reduced the computation complexity (easier in derivatives computation)</a:t>
            </a:r>
          </a:p>
          <a:p>
            <a:pPr lvl="1"/>
            <a:endParaRPr lang="en-CA" dirty="0"/>
          </a:p>
          <a:p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288733-49EA-4C4B-B7A0-65CB8200E052}"/>
              </a:ext>
            </a:extLst>
          </p:cNvPr>
          <p:cNvSpPr txBox="1"/>
          <p:nvPr/>
        </p:nvSpPr>
        <p:spPr>
          <a:xfrm>
            <a:off x="582615" y="4643242"/>
            <a:ext cx="92209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In the computation of t-SNE, a parameter is called </a:t>
            </a:r>
            <a:r>
              <a:rPr lang="en-CA" b="1" dirty="0"/>
              <a:t>‘perplexity’,</a:t>
            </a:r>
            <a:r>
              <a:rPr lang="en-CA" dirty="0"/>
              <a:t> which can be interpreted as a </a:t>
            </a:r>
            <a:r>
              <a:rPr lang="en-CA" b="1" dirty="0"/>
              <a:t>smooth measure of the effective number of neighbors</a:t>
            </a:r>
            <a:r>
              <a:rPr lang="en-CA" dirty="0"/>
              <a:t>, whose typical value is between 5 and 50.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782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7F049-10B9-AD4C-8482-CB97D2F78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T-SNE VS PCA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6201FF0A-60FA-F146-B86C-F0DDE2C692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7573297"/>
              </p:ext>
            </p:extLst>
          </p:nvPr>
        </p:nvGraphicFramePr>
        <p:xfrm>
          <a:off x="800100" y="1607611"/>
          <a:ext cx="10790730" cy="467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808109">
                  <a:extLst>
                    <a:ext uri="{9D8B030D-6E8A-4147-A177-3AD203B41FA5}">
                      <a16:colId xmlns:a16="http://schemas.microsoft.com/office/drawing/2014/main" val="708566631"/>
                    </a:ext>
                  </a:extLst>
                </a:gridCol>
                <a:gridCol w="3912782">
                  <a:extLst>
                    <a:ext uri="{9D8B030D-6E8A-4147-A177-3AD203B41FA5}">
                      <a16:colId xmlns:a16="http://schemas.microsoft.com/office/drawing/2014/main" val="249601592"/>
                    </a:ext>
                  </a:extLst>
                </a:gridCol>
                <a:gridCol w="4069839">
                  <a:extLst>
                    <a:ext uri="{9D8B030D-6E8A-4147-A177-3AD203B41FA5}">
                      <a16:colId xmlns:a16="http://schemas.microsoft.com/office/drawing/2014/main" val="17873446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T-SNE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972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Year of release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1933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51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Type of dim. reduction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Linear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Non-Linear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472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How it works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maximize variance (minimize squared error between distances in the original data and distances in the low dimensional data)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calculates a similarity measure between pairs of instances in the high dimensional space and in the low dimensional space. It then tries to minimize these two similarity measures using a cost function(</a:t>
                      </a:r>
                      <a:r>
                        <a:rPr lang="en-CA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Kullback-Liebler</a:t>
                      </a:r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divergence) using Gradient Descent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2378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Goal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Preserves large pairwise (global) distances 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Preserves small pairwise distances (local similarities)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992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Visualization quality for complex high dimensional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Poor (square error preserves only large distances)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Excellent (</a:t>
                      </a:r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Usually show clear separation in the data</a:t>
                      </a:r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5681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4675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41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6EF95-9BC9-874A-A61B-A894100F8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kern="1200" cap="all" spc="3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AGENDA</a:t>
            </a:r>
            <a:br>
              <a:rPr lang="en-US" kern="1200" cap="all" spc="3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kern="1200" cap="all" spc="30" baseline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79FE25-6131-4102-9899-5D4389A60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658" b="2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40" name="Straight Connector 43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7E8CF86-5F07-F34F-A2A3-91213CF25BFE}"/>
              </a:ext>
            </a:extLst>
          </p:cNvPr>
          <p:cNvSpPr txBox="1"/>
          <p:nvPr/>
        </p:nvSpPr>
        <p:spPr>
          <a:xfrm>
            <a:off x="5566943" y="1476027"/>
            <a:ext cx="6005933" cy="43807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Problem Statement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Approaches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Insights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Executive Summary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Next Steps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Appendix: Dimensionality reduction techniques:</a:t>
            </a:r>
          </a:p>
          <a:p>
            <a:pPr marL="80010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PCA</a:t>
            </a:r>
          </a:p>
          <a:p>
            <a:pPr marL="80010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T-SNE (visualization)</a:t>
            </a:r>
          </a:p>
          <a:p>
            <a:pPr marL="34290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Clustering Model</a:t>
            </a:r>
          </a:p>
          <a:p>
            <a:pPr marL="34290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Clustering Analysis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1840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F2AF110-AF37-16D4-9349-0D6C71440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en-US" dirty="0"/>
              <a:t>Problem Statements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Content Placeholder 10">
            <a:extLst>
              <a:ext uri="{FF2B5EF4-FFF2-40B4-BE49-F238E27FC236}">
                <a16:creationId xmlns:a16="http://schemas.microsoft.com/office/drawing/2014/main" id="{F5459B86-2708-25DA-E809-4AB1714F32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4111332"/>
              </p:ext>
            </p:extLst>
          </p:nvPr>
        </p:nvGraphicFramePr>
        <p:xfrm>
          <a:off x="700088" y="2292350"/>
          <a:ext cx="10691812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7719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9FF3D-E0E3-8DB4-56BA-F521A5CA6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4782"/>
            <a:ext cx="10691265" cy="601899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Methodology</a:t>
            </a:r>
          </a:p>
        </p:txBody>
      </p:sp>
      <p:graphicFrame>
        <p:nvGraphicFramePr>
          <p:cNvPr id="32" name="TextBox 4">
            <a:extLst>
              <a:ext uri="{FF2B5EF4-FFF2-40B4-BE49-F238E27FC236}">
                <a16:creationId xmlns:a16="http://schemas.microsoft.com/office/drawing/2014/main" id="{D628F8DE-916B-4980-5F7A-D7C9ACA56E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4484707"/>
              </p:ext>
            </p:extLst>
          </p:nvPr>
        </p:nvGraphicFramePr>
        <p:xfrm>
          <a:off x="642256" y="3313914"/>
          <a:ext cx="8164290" cy="2862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Can 9">
            <a:extLst>
              <a:ext uri="{FF2B5EF4-FFF2-40B4-BE49-F238E27FC236}">
                <a16:creationId xmlns:a16="http://schemas.microsoft.com/office/drawing/2014/main" id="{CD03F365-7E84-53FB-0982-ABD003793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9730" y="1038795"/>
            <a:ext cx="1072237" cy="1319899"/>
          </a:xfrm>
          <a:prstGeom prst="can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Dataset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BE6FEA-845F-893A-B00E-663AE88C8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90797" y="2276638"/>
            <a:ext cx="1121228" cy="510846"/>
          </a:xfrm>
          <a:prstGeom prst="rect">
            <a:avLst/>
          </a:prstGeom>
          <a:solidFill>
            <a:schemeClr val="accent4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PCA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E1092C-8E07-09AE-FE9E-8664E28A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69029" y="938892"/>
            <a:ext cx="1121228" cy="510846"/>
          </a:xfrm>
          <a:prstGeom prst="rect">
            <a:avLst/>
          </a:prstGeom>
          <a:solidFill>
            <a:schemeClr val="accent4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t-SNE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8E6EB90-3C93-8A3A-E058-3A85B4631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86199" y="2334985"/>
            <a:ext cx="685801" cy="391887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49C79E2C-6C77-E7F9-8501-DBEB2F9BE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3617" y="1584431"/>
            <a:ext cx="832744" cy="428047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12" name="Document 11">
            <a:extLst>
              <a:ext uri="{FF2B5EF4-FFF2-40B4-BE49-F238E27FC236}">
                <a16:creationId xmlns:a16="http://schemas.microsoft.com/office/drawing/2014/main" id="{C189FBC1-F891-37D7-BAE7-A2C441D24A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02629" y="2035628"/>
            <a:ext cx="1121220" cy="1143000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Important cluster variables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DC20FB3-C2D7-D03F-ECFE-743A4D8E8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87145" y="2334985"/>
            <a:ext cx="685801" cy="391887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14C80A-D85D-14B2-22C3-9FE8CAAFB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93085" y="1491330"/>
            <a:ext cx="1164772" cy="631373"/>
          </a:xfrm>
          <a:prstGeom prst="ellipse">
            <a:avLst/>
          </a:prstGeom>
          <a:solidFill>
            <a:srgbClr val="FFC0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4390E08-634C-2B21-C563-B614D6704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02487" y="1600185"/>
            <a:ext cx="674914" cy="631373"/>
          </a:xfrm>
          <a:prstGeom prst="ellipse">
            <a:avLst/>
          </a:prstGeom>
          <a:solidFill>
            <a:srgbClr val="C000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C276B60-D960-A197-9588-6C5A37D06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89571" y="892613"/>
            <a:ext cx="1175657" cy="631373"/>
          </a:xfrm>
          <a:prstGeom prst="ellipse">
            <a:avLst/>
          </a:prstGeom>
          <a:solidFill>
            <a:srgbClr val="92D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B43655-8CA8-17A0-CBCC-F436D1AB2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70911" y="1654624"/>
            <a:ext cx="1121228" cy="1317176"/>
          </a:xfrm>
          <a:prstGeom prst="rect">
            <a:avLst/>
          </a:prstGeom>
          <a:solidFill>
            <a:schemeClr val="accent4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Cluster Model </a:t>
            </a:r>
            <a:br>
              <a:rPr lang="en-US" sz="1600" b="1" dirty="0"/>
            </a:br>
            <a:r>
              <a:rPr lang="en-US" sz="1600" b="1" dirty="0"/>
              <a:t>(K-Means, GMM)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1BE3BF3C-4476-8BDF-5D23-D907A94CC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20745" y="1594750"/>
            <a:ext cx="685801" cy="391887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503520F2-5E7E-0843-A1C3-745485605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86198" y="1215694"/>
            <a:ext cx="685801" cy="391887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22" name="Document 21">
            <a:extLst>
              <a:ext uri="{FF2B5EF4-FFF2-40B4-BE49-F238E27FC236}">
                <a16:creationId xmlns:a16="http://schemas.microsoft.com/office/drawing/2014/main" id="{4191E7CB-605A-C9E3-D3AF-D41F3208E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02629" y="794657"/>
            <a:ext cx="1545771" cy="985157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Visualization of different patterns</a:t>
            </a:r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CA295718-0904-BA76-9F2A-AC7D954A8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53600" y="2186663"/>
            <a:ext cx="582386" cy="620486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4DE4D90-24AB-D2B8-08ED-3255CC903B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35141" y="2840490"/>
            <a:ext cx="2041071" cy="511629"/>
          </a:xfrm>
          <a:prstGeom prst="rect">
            <a:avLst/>
          </a:prstGeom>
          <a:solidFill>
            <a:schemeClr val="accent4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Cluster profiling</a:t>
            </a:r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32F19DAE-C41F-7A5C-0204-D258D48C0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64483" y="3416078"/>
            <a:ext cx="582386" cy="620486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27" name="Document 26">
            <a:extLst>
              <a:ext uri="{FF2B5EF4-FFF2-40B4-BE49-F238E27FC236}">
                <a16:creationId xmlns:a16="http://schemas.microsoft.com/office/drawing/2014/main" id="{59DFB0F4-E4E6-A22A-46C7-F17EE959D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63077" y="5308167"/>
            <a:ext cx="1406974" cy="734794"/>
          </a:xfrm>
          <a:prstGeom prst="flowChartDocumen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insights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BDEFD4-0E20-60D2-70BE-3C80F973E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89571" y="4046093"/>
            <a:ext cx="2041071" cy="511629"/>
          </a:xfrm>
          <a:prstGeom prst="rect">
            <a:avLst/>
          </a:prstGeom>
          <a:solidFill>
            <a:schemeClr val="accent4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Cluster Labelling</a:t>
            </a:r>
          </a:p>
        </p:txBody>
      </p:sp>
      <p:sp>
        <p:nvSpPr>
          <p:cNvPr id="29" name="Down Arrow 28">
            <a:extLst>
              <a:ext uri="{FF2B5EF4-FFF2-40B4-BE49-F238E27FC236}">
                <a16:creationId xmlns:a16="http://schemas.microsoft.com/office/drawing/2014/main" id="{979C831E-8AC5-3B21-C539-8A32E0283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5371" y="4623038"/>
            <a:ext cx="582386" cy="620486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174986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142A6A-E5C4-DFA7-94D9-6E31ABD4A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97753"/>
            <a:ext cx="3635046" cy="15753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PCA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BF6EE3D-CD62-8388-4CB1-41F04489ABE6}"/>
              </a:ext>
            </a:extLst>
          </p:cNvPr>
          <p:cNvSpPr txBox="1"/>
          <p:nvPr/>
        </p:nvSpPr>
        <p:spPr>
          <a:xfrm>
            <a:off x="489031" y="1774119"/>
            <a:ext cx="3587668" cy="3500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Feature selection was based on the most important features in the dataset with the highest variance sorted descending based on the absolute value PCA loadings</a:t>
            </a:r>
          </a:p>
          <a:p>
            <a:pPr marL="57150">
              <a:lnSpc>
                <a:spcPct val="120000"/>
              </a:lnSpc>
              <a:spcAft>
                <a:spcPts val="600"/>
              </a:spcAft>
            </a:pPr>
            <a:endParaRPr lang="en-US" dirty="0"/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Total explained variance of those top features = 60%</a:t>
            </a: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5C5D5D-D0CF-6D15-CD27-7C09CECF5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840" y="715218"/>
            <a:ext cx="4892412" cy="38998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FE3C62-76BB-108F-5A9E-0E17A881A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840" y="5122728"/>
            <a:ext cx="30861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4BE393-DB32-1AE2-DC47-5B7AB3107A88}"/>
              </a:ext>
            </a:extLst>
          </p:cNvPr>
          <p:cNvSpPr txBox="1"/>
          <p:nvPr/>
        </p:nvSpPr>
        <p:spPr>
          <a:xfrm>
            <a:off x="5551430" y="4743448"/>
            <a:ext cx="1721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Added features </a:t>
            </a:r>
          </a:p>
        </p:txBody>
      </p:sp>
    </p:spTree>
    <p:extLst>
      <p:ext uri="{BB962C8B-B14F-4D97-AF65-F5344CB8AC3E}">
        <p14:creationId xmlns:p14="http://schemas.microsoft.com/office/powerpoint/2010/main" val="3985776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746C3-AD26-F857-49FE-19874E8F3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A20018-3D62-DED2-B6F3-D93FD9291752}"/>
              </a:ext>
            </a:extLst>
          </p:cNvPr>
          <p:cNvSpPr txBox="1"/>
          <p:nvPr/>
        </p:nvSpPr>
        <p:spPr>
          <a:xfrm>
            <a:off x="700635" y="1828800"/>
            <a:ext cx="114564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Dataset dimensions are 23,354 rows and 32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Quality issue appeared with the Assessment date, so we needed to drop the “</a:t>
            </a:r>
            <a:r>
              <a:rPr lang="en-US" dirty="0" err="1"/>
              <a:t>assessment_receny_in_days</a:t>
            </a:r>
            <a:r>
              <a:rPr lang="en-US" dirty="0"/>
              <a:t>” feature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4700F3-1696-29B4-3F10-FBC42FBCC5BF}"/>
              </a:ext>
            </a:extLst>
          </p:cNvPr>
          <p:cNvSpPr txBox="1"/>
          <p:nvPr/>
        </p:nvSpPr>
        <p:spPr>
          <a:xfrm>
            <a:off x="700635" y="2659797"/>
            <a:ext cx="60942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Silhouette score for 3 clusters =0.15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F34AD3D9-4521-81EA-2F9D-CA328BB9B4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4386950"/>
              </p:ext>
            </p:extLst>
          </p:nvPr>
        </p:nvGraphicFramePr>
        <p:xfrm>
          <a:off x="700635" y="3395800"/>
          <a:ext cx="4290914" cy="1483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145457">
                  <a:extLst>
                    <a:ext uri="{9D8B030D-6E8A-4147-A177-3AD203B41FA5}">
                      <a16:colId xmlns:a16="http://schemas.microsoft.com/office/drawing/2014/main" val="2457141795"/>
                    </a:ext>
                  </a:extLst>
                </a:gridCol>
                <a:gridCol w="2145457">
                  <a:extLst>
                    <a:ext uri="{9D8B030D-6E8A-4147-A177-3AD203B41FA5}">
                      <a16:colId xmlns:a16="http://schemas.microsoft.com/office/drawing/2014/main" val="34509164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Cluster 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2114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015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6718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79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6704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2895942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E860B81B-5E95-0B64-3539-F03106D1B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0560" y="2644512"/>
            <a:ext cx="50800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587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4109E738-3B9E-4529-9D47-C9708D612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998104-8516-2817-8AD9-CEAD95B86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914400"/>
            <a:ext cx="4422860" cy="13922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Cluster Analysis and labelling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896A13E-5C9D-4C6C-B52D-A2C74DEFC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11DBD01-61DD-8B79-ED04-56A07EAA9B9B}"/>
              </a:ext>
            </a:extLst>
          </p:cNvPr>
          <p:cNvSpPr txBox="1"/>
          <p:nvPr/>
        </p:nvSpPr>
        <p:spPr>
          <a:xfrm>
            <a:off x="695324" y="2440658"/>
            <a:ext cx="4675178" cy="372694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Cluster 0 and 2 takes more time to complete the assessment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Older kids with Autism are in cluster 0 and 2 which takes more time to complete the task than cluster 1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Males mainly are concentrated in cluster 2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For assessment M1, cluster 1 median outperforms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    other clusters in ratings, followed by cluster 0 then 2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E172610A-A6EA-0D1F-7D2B-E79DBEB12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333284"/>
            <a:ext cx="2687309" cy="19550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B5BDFD-5898-48E6-B97A-51ADD447C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2191" y="3701925"/>
            <a:ext cx="2549113" cy="1746141"/>
          </a:xfrm>
          <a:prstGeom prst="rect">
            <a:avLst/>
          </a:prstGeom>
        </p:spPr>
      </p:pic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26E2A25A-5710-6B07-084E-0294A10AE7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3995" y="1447801"/>
            <a:ext cx="2687309" cy="1860960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A6191E6B-EE24-8CB6-6ED3-0923DB7721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00" y="3803442"/>
            <a:ext cx="2732693" cy="154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80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34BF635-0AED-1C94-380C-572EBA670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745" y="94782"/>
            <a:ext cx="10691265" cy="601899"/>
          </a:xfrm>
        </p:spPr>
        <p:txBody>
          <a:bodyPr>
            <a:normAutofit fontScale="90000"/>
          </a:bodyPr>
          <a:lstStyle/>
          <a:p>
            <a:r>
              <a:rPr lang="en-US"/>
              <a:t>Insights</a:t>
            </a:r>
            <a:endParaRPr lang="en-US" dirty="0"/>
          </a:p>
        </p:txBody>
      </p:sp>
      <p:graphicFrame>
        <p:nvGraphicFramePr>
          <p:cNvPr id="44" name="TextBox 1">
            <a:extLst>
              <a:ext uri="{FF2B5EF4-FFF2-40B4-BE49-F238E27FC236}">
                <a16:creationId xmlns:a16="http://schemas.microsoft.com/office/drawing/2014/main" id="{843CC93A-ABC2-3A6A-4756-F007DEC607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9788523"/>
              </p:ext>
            </p:extLst>
          </p:nvPr>
        </p:nvGraphicFramePr>
        <p:xfrm>
          <a:off x="742027" y="1074509"/>
          <a:ext cx="10707945" cy="4708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70266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 descr="Next Steps">
            <a:extLst>
              <a:ext uri="{FF2B5EF4-FFF2-40B4-BE49-F238E27FC236}">
                <a16:creationId xmlns:a16="http://schemas.microsoft.com/office/drawing/2014/main" id="{534BF635-0AED-1C94-380C-572EBA670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Next Steps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C1FDCCB-0AD2-911E-220D-561E5B03DFB0}"/>
              </a:ext>
            </a:extLst>
          </p:cNvPr>
          <p:cNvSpPr/>
          <p:nvPr/>
        </p:nvSpPr>
        <p:spPr>
          <a:xfrm>
            <a:off x="2409838" y="2292753"/>
            <a:ext cx="2077803" cy="1038901"/>
          </a:xfrm>
          <a:custGeom>
            <a:avLst/>
            <a:gdLst>
              <a:gd name="connsiteX0" fmla="*/ 0 w 2077803"/>
              <a:gd name="connsiteY0" fmla="*/ 103890 h 1038901"/>
              <a:gd name="connsiteX1" fmla="*/ 103890 w 2077803"/>
              <a:gd name="connsiteY1" fmla="*/ 0 h 1038901"/>
              <a:gd name="connsiteX2" fmla="*/ 1973913 w 2077803"/>
              <a:gd name="connsiteY2" fmla="*/ 0 h 1038901"/>
              <a:gd name="connsiteX3" fmla="*/ 2077803 w 2077803"/>
              <a:gd name="connsiteY3" fmla="*/ 103890 h 1038901"/>
              <a:gd name="connsiteX4" fmla="*/ 2077803 w 2077803"/>
              <a:gd name="connsiteY4" fmla="*/ 935011 h 1038901"/>
              <a:gd name="connsiteX5" fmla="*/ 1973913 w 2077803"/>
              <a:gd name="connsiteY5" fmla="*/ 1038901 h 1038901"/>
              <a:gd name="connsiteX6" fmla="*/ 103890 w 2077803"/>
              <a:gd name="connsiteY6" fmla="*/ 1038901 h 1038901"/>
              <a:gd name="connsiteX7" fmla="*/ 0 w 2077803"/>
              <a:gd name="connsiteY7" fmla="*/ 935011 h 1038901"/>
              <a:gd name="connsiteX8" fmla="*/ 0 w 2077803"/>
              <a:gd name="connsiteY8" fmla="*/ 103890 h 103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77803" h="1038901">
                <a:moveTo>
                  <a:pt x="0" y="103890"/>
                </a:moveTo>
                <a:cubicBezTo>
                  <a:pt x="0" y="46513"/>
                  <a:pt x="46513" y="0"/>
                  <a:pt x="103890" y="0"/>
                </a:cubicBezTo>
                <a:lnTo>
                  <a:pt x="1973913" y="0"/>
                </a:lnTo>
                <a:cubicBezTo>
                  <a:pt x="2031290" y="0"/>
                  <a:pt x="2077803" y="46513"/>
                  <a:pt x="2077803" y="103890"/>
                </a:cubicBezTo>
                <a:lnTo>
                  <a:pt x="2077803" y="935011"/>
                </a:lnTo>
                <a:cubicBezTo>
                  <a:pt x="2077803" y="992388"/>
                  <a:pt x="2031290" y="1038901"/>
                  <a:pt x="1973913" y="1038901"/>
                </a:cubicBezTo>
                <a:lnTo>
                  <a:pt x="103890" y="1038901"/>
                </a:lnTo>
                <a:cubicBezTo>
                  <a:pt x="46513" y="1038901"/>
                  <a:pt x="0" y="992388"/>
                  <a:pt x="0" y="935011"/>
                </a:cubicBezTo>
                <a:lnTo>
                  <a:pt x="0" y="10389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0433" tIns="57098" rIns="70433" bIns="57098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100" kern="1200"/>
              <a:t>Depth vs breadth of data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BB0E00A-9ED3-1DCD-9E57-39CF2B000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17618" y="3331655"/>
            <a:ext cx="207780" cy="77917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779176"/>
                </a:lnTo>
                <a:lnTo>
                  <a:pt x="207780" y="779176"/>
                </a:lnTo>
              </a:path>
            </a:pathLst>
          </a:custGeom>
          <a:noFill/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2">
              <a:tint val="9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FB92882-FC4E-2E7A-489A-72E2EAB89D6F}"/>
              </a:ext>
            </a:extLst>
          </p:cNvPr>
          <p:cNvSpPr/>
          <p:nvPr/>
        </p:nvSpPr>
        <p:spPr>
          <a:xfrm>
            <a:off x="2825398" y="3591380"/>
            <a:ext cx="1662242" cy="1038901"/>
          </a:xfrm>
          <a:custGeom>
            <a:avLst/>
            <a:gdLst>
              <a:gd name="connsiteX0" fmla="*/ 0 w 1662242"/>
              <a:gd name="connsiteY0" fmla="*/ 103890 h 1038901"/>
              <a:gd name="connsiteX1" fmla="*/ 103890 w 1662242"/>
              <a:gd name="connsiteY1" fmla="*/ 0 h 1038901"/>
              <a:gd name="connsiteX2" fmla="*/ 1558352 w 1662242"/>
              <a:gd name="connsiteY2" fmla="*/ 0 h 1038901"/>
              <a:gd name="connsiteX3" fmla="*/ 1662242 w 1662242"/>
              <a:gd name="connsiteY3" fmla="*/ 103890 h 1038901"/>
              <a:gd name="connsiteX4" fmla="*/ 1662242 w 1662242"/>
              <a:gd name="connsiteY4" fmla="*/ 935011 h 1038901"/>
              <a:gd name="connsiteX5" fmla="*/ 1558352 w 1662242"/>
              <a:gd name="connsiteY5" fmla="*/ 1038901 h 1038901"/>
              <a:gd name="connsiteX6" fmla="*/ 103890 w 1662242"/>
              <a:gd name="connsiteY6" fmla="*/ 1038901 h 1038901"/>
              <a:gd name="connsiteX7" fmla="*/ 0 w 1662242"/>
              <a:gd name="connsiteY7" fmla="*/ 935011 h 1038901"/>
              <a:gd name="connsiteX8" fmla="*/ 0 w 1662242"/>
              <a:gd name="connsiteY8" fmla="*/ 103890 h 103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62242" h="1038901">
                <a:moveTo>
                  <a:pt x="0" y="103890"/>
                </a:moveTo>
                <a:cubicBezTo>
                  <a:pt x="0" y="46513"/>
                  <a:pt x="46513" y="0"/>
                  <a:pt x="103890" y="0"/>
                </a:cubicBezTo>
                <a:lnTo>
                  <a:pt x="1558352" y="0"/>
                </a:lnTo>
                <a:cubicBezTo>
                  <a:pt x="1615729" y="0"/>
                  <a:pt x="1662242" y="46513"/>
                  <a:pt x="1662242" y="103890"/>
                </a:cubicBezTo>
                <a:lnTo>
                  <a:pt x="1662242" y="935011"/>
                </a:lnTo>
                <a:cubicBezTo>
                  <a:pt x="1662242" y="992388"/>
                  <a:pt x="1615729" y="1038901"/>
                  <a:pt x="1558352" y="1038901"/>
                </a:cubicBezTo>
                <a:lnTo>
                  <a:pt x="103890" y="1038901"/>
                </a:lnTo>
                <a:cubicBezTo>
                  <a:pt x="46513" y="1038901"/>
                  <a:pt x="0" y="992388"/>
                  <a:pt x="0" y="935011"/>
                </a:cubicBezTo>
                <a:lnTo>
                  <a:pt x="0" y="103890"/>
                </a:lnTo>
                <a:close/>
              </a:path>
            </a:pathLst>
          </a:cu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2813" tIns="52018" rIns="62813" bIns="52018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700" kern="1200"/>
              <a:t>More metadata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4B06410-EF9C-472E-4054-FCD8ECAF8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17618" y="3331655"/>
            <a:ext cx="207780" cy="2077803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2077803"/>
                </a:lnTo>
                <a:lnTo>
                  <a:pt x="207780" y="2077803"/>
                </a:lnTo>
              </a:path>
            </a:pathLst>
          </a:custGeom>
          <a:noFill/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2">
              <a:tint val="9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2138683-929B-F5D2-29B6-D0D4FAF5DCC4}"/>
              </a:ext>
            </a:extLst>
          </p:cNvPr>
          <p:cNvSpPr/>
          <p:nvPr/>
        </p:nvSpPr>
        <p:spPr>
          <a:xfrm>
            <a:off x="2825398" y="4890007"/>
            <a:ext cx="1662242" cy="1038901"/>
          </a:xfrm>
          <a:custGeom>
            <a:avLst/>
            <a:gdLst>
              <a:gd name="connsiteX0" fmla="*/ 0 w 1662242"/>
              <a:gd name="connsiteY0" fmla="*/ 103890 h 1038901"/>
              <a:gd name="connsiteX1" fmla="*/ 103890 w 1662242"/>
              <a:gd name="connsiteY1" fmla="*/ 0 h 1038901"/>
              <a:gd name="connsiteX2" fmla="*/ 1558352 w 1662242"/>
              <a:gd name="connsiteY2" fmla="*/ 0 h 1038901"/>
              <a:gd name="connsiteX3" fmla="*/ 1662242 w 1662242"/>
              <a:gd name="connsiteY3" fmla="*/ 103890 h 1038901"/>
              <a:gd name="connsiteX4" fmla="*/ 1662242 w 1662242"/>
              <a:gd name="connsiteY4" fmla="*/ 935011 h 1038901"/>
              <a:gd name="connsiteX5" fmla="*/ 1558352 w 1662242"/>
              <a:gd name="connsiteY5" fmla="*/ 1038901 h 1038901"/>
              <a:gd name="connsiteX6" fmla="*/ 103890 w 1662242"/>
              <a:gd name="connsiteY6" fmla="*/ 1038901 h 1038901"/>
              <a:gd name="connsiteX7" fmla="*/ 0 w 1662242"/>
              <a:gd name="connsiteY7" fmla="*/ 935011 h 1038901"/>
              <a:gd name="connsiteX8" fmla="*/ 0 w 1662242"/>
              <a:gd name="connsiteY8" fmla="*/ 103890 h 103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62242" h="1038901">
                <a:moveTo>
                  <a:pt x="0" y="103890"/>
                </a:moveTo>
                <a:cubicBezTo>
                  <a:pt x="0" y="46513"/>
                  <a:pt x="46513" y="0"/>
                  <a:pt x="103890" y="0"/>
                </a:cubicBezTo>
                <a:lnTo>
                  <a:pt x="1558352" y="0"/>
                </a:lnTo>
                <a:cubicBezTo>
                  <a:pt x="1615729" y="0"/>
                  <a:pt x="1662242" y="46513"/>
                  <a:pt x="1662242" y="103890"/>
                </a:cubicBezTo>
                <a:lnTo>
                  <a:pt x="1662242" y="935011"/>
                </a:lnTo>
                <a:cubicBezTo>
                  <a:pt x="1662242" y="992388"/>
                  <a:pt x="1615729" y="1038901"/>
                  <a:pt x="1558352" y="1038901"/>
                </a:cubicBezTo>
                <a:lnTo>
                  <a:pt x="103890" y="1038901"/>
                </a:lnTo>
                <a:cubicBezTo>
                  <a:pt x="46513" y="1038901"/>
                  <a:pt x="0" y="992388"/>
                  <a:pt x="0" y="935011"/>
                </a:cubicBezTo>
                <a:lnTo>
                  <a:pt x="0" y="103890"/>
                </a:lnTo>
                <a:close/>
              </a:path>
            </a:pathLst>
          </a:custGeom>
        </p:spPr>
        <p:style>
          <a:lnRef idx="2">
            <a:schemeClr val="accent2">
              <a:hueOff val="-751712"/>
              <a:satOff val="-301"/>
              <a:lumOff val="3529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2813" tIns="52018" rIns="62813" bIns="52018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700" kern="1200"/>
              <a:t>Capture videos and overlap with video analysis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4482732-D9D3-04F3-7E73-C32F675CA459}"/>
              </a:ext>
            </a:extLst>
          </p:cNvPr>
          <p:cNvSpPr/>
          <p:nvPr/>
        </p:nvSpPr>
        <p:spPr>
          <a:xfrm>
            <a:off x="5007092" y="2292753"/>
            <a:ext cx="2077803" cy="1038901"/>
          </a:xfrm>
          <a:custGeom>
            <a:avLst/>
            <a:gdLst>
              <a:gd name="connsiteX0" fmla="*/ 0 w 2077803"/>
              <a:gd name="connsiteY0" fmla="*/ 103890 h 1038901"/>
              <a:gd name="connsiteX1" fmla="*/ 103890 w 2077803"/>
              <a:gd name="connsiteY1" fmla="*/ 0 h 1038901"/>
              <a:gd name="connsiteX2" fmla="*/ 1973913 w 2077803"/>
              <a:gd name="connsiteY2" fmla="*/ 0 h 1038901"/>
              <a:gd name="connsiteX3" fmla="*/ 2077803 w 2077803"/>
              <a:gd name="connsiteY3" fmla="*/ 103890 h 1038901"/>
              <a:gd name="connsiteX4" fmla="*/ 2077803 w 2077803"/>
              <a:gd name="connsiteY4" fmla="*/ 935011 h 1038901"/>
              <a:gd name="connsiteX5" fmla="*/ 1973913 w 2077803"/>
              <a:gd name="connsiteY5" fmla="*/ 1038901 h 1038901"/>
              <a:gd name="connsiteX6" fmla="*/ 103890 w 2077803"/>
              <a:gd name="connsiteY6" fmla="*/ 1038901 h 1038901"/>
              <a:gd name="connsiteX7" fmla="*/ 0 w 2077803"/>
              <a:gd name="connsiteY7" fmla="*/ 935011 h 1038901"/>
              <a:gd name="connsiteX8" fmla="*/ 0 w 2077803"/>
              <a:gd name="connsiteY8" fmla="*/ 103890 h 103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77803" h="1038901">
                <a:moveTo>
                  <a:pt x="0" y="103890"/>
                </a:moveTo>
                <a:cubicBezTo>
                  <a:pt x="0" y="46513"/>
                  <a:pt x="46513" y="0"/>
                  <a:pt x="103890" y="0"/>
                </a:cubicBezTo>
                <a:lnTo>
                  <a:pt x="1973913" y="0"/>
                </a:lnTo>
                <a:cubicBezTo>
                  <a:pt x="2031290" y="0"/>
                  <a:pt x="2077803" y="46513"/>
                  <a:pt x="2077803" y="103890"/>
                </a:cubicBezTo>
                <a:lnTo>
                  <a:pt x="2077803" y="935011"/>
                </a:lnTo>
                <a:cubicBezTo>
                  <a:pt x="2077803" y="992388"/>
                  <a:pt x="2031290" y="1038901"/>
                  <a:pt x="1973913" y="1038901"/>
                </a:cubicBezTo>
                <a:lnTo>
                  <a:pt x="103890" y="1038901"/>
                </a:lnTo>
                <a:cubicBezTo>
                  <a:pt x="46513" y="1038901"/>
                  <a:pt x="0" y="992388"/>
                  <a:pt x="0" y="935011"/>
                </a:cubicBezTo>
                <a:lnTo>
                  <a:pt x="0" y="10389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-751712"/>
              <a:satOff val="-301"/>
              <a:lumOff val="3529"/>
              <a:alphaOff val="0"/>
            </a:schemeClr>
          </a:fillRef>
          <a:effectRef idx="0">
            <a:schemeClr val="accent2">
              <a:hueOff val="-751712"/>
              <a:satOff val="-301"/>
              <a:lumOff val="352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0433" tIns="57098" rIns="70433" bIns="57098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100" kern="1200"/>
              <a:t>Quality of data collection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5752C9F-8F46-DB6E-9F76-1F97E5253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14872" y="3331655"/>
            <a:ext cx="207780" cy="77917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779176"/>
                </a:lnTo>
                <a:lnTo>
                  <a:pt x="207780" y="779176"/>
                </a:lnTo>
              </a:path>
            </a:pathLst>
          </a:custGeom>
          <a:noFill/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2">
              <a:tint val="9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C1825A1-CE14-3E0E-0BFE-CFF9467F33D6}"/>
              </a:ext>
            </a:extLst>
          </p:cNvPr>
          <p:cNvSpPr/>
          <p:nvPr/>
        </p:nvSpPr>
        <p:spPr>
          <a:xfrm>
            <a:off x="5422653" y="3591380"/>
            <a:ext cx="1662242" cy="1038901"/>
          </a:xfrm>
          <a:custGeom>
            <a:avLst/>
            <a:gdLst>
              <a:gd name="connsiteX0" fmla="*/ 0 w 1662242"/>
              <a:gd name="connsiteY0" fmla="*/ 103890 h 1038901"/>
              <a:gd name="connsiteX1" fmla="*/ 103890 w 1662242"/>
              <a:gd name="connsiteY1" fmla="*/ 0 h 1038901"/>
              <a:gd name="connsiteX2" fmla="*/ 1558352 w 1662242"/>
              <a:gd name="connsiteY2" fmla="*/ 0 h 1038901"/>
              <a:gd name="connsiteX3" fmla="*/ 1662242 w 1662242"/>
              <a:gd name="connsiteY3" fmla="*/ 103890 h 1038901"/>
              <a:gd name="connsiteX4" fmla="*/ 1662242 w 1662242"/>
              <a:gd name="connsiteY4" fmla="*/ 935011 h 1038901"/>
              <a:gd name="connsiteX5" fmla="*/ 1558352 w 1662242"/>
              <a:gd name="connsiteY5" fmla="*/ 1038901 h 1038901"/>
              <a:gd name="connsiteX6" fmla="*/ 103890 w 1662242"/>
              <a:gd name="connsiteY6" fmla="*/ 1038901 h 1038901"/>
              <a:gd name="connsiteX7" fmla="*/ 0 w 1662242"/>
              <a:gd name="connsiteY7" fmla="*/ 935011 h 1038901"/>
              <a:gd name="connsiteX8" fmla="*/ 0 w 1662242"/>
              <a:gd name="connsiteY8" fmla="*/ 103890 h 103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62242" h="1038901">
                <a:moveTo>
                  <a:pt x="0" y="103890"/>
                </a:moveTo>
                <a:cubicBezTo>
                  <a:pt x="0" y="46513"/>
                  <a:pt x="46513" y="0"/>
                  <a:pt x="103890" y="0"/>
                </a:cubicBezTo>
                <a:lnTo>
                  <a:pt x="1558352" y="0"/>
                </a:lnTo>
                <a:cubicBezTo>
                  <a:pt x="1615729" y="0"/>
                  <a:pt x="1662242" y="46513"/>
                  <a:pt x="1662242" y="103890"/>
                </a:cubicBezTo>
                <a:lnTo>
                  <a:pt x="1662242" y="935011"/>
                </a:lnTo>
                <a:cubicBezTo>
                  <a:pt x="1662242" y="992388"/>
                  <a:pt x="1615729" y="1038901"/>
                  <a:pt x="1558352" y="1038901"/>
                </a:cubicBezTo>
                <a:lnTo>
                  <a:pt x="103890" y="1038901"/>
                </a:lnTo>
                <a:cubicBezTo>
                  <a:pt x="46513" y="1038901"/>
                  <a:pt x="0" y="992388"/>
                  <a:pt x="0" y="935011"/>
                </a:cubicBezTo>
                <a:lnTo>
                  <a:pt x="0" y="103890"/>
                </a:lnTo>
                <a:close/>
              </a:path>
            </a:pathLst>
          </a:custGeom>
        </p:spPr>
        <p:style>
          <a:lnRef idx="2">
            <a:schemeClr val="accent2">
              <a:hueOff val="-1503424"/>
              <a:satOff val="-602"/>
              <a:lumOff val="7058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2813" tIns="52018" rIns="62813" bIns="52018" numCol="1" spcCol="1270" anchor="ctr" anchorCtr="0">
            <a:noAutofit/>
          </a:bodyPr>
          <a:lstStyle/>
          <a:p>
            <a:pPr marL="0" lvl="0" indent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700" kern="1200"/>
              <a:t>Data accuracy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6AC885A-9459-6BB5-1693-665730DE858D}"/>
              </a:ext>
            </a:extLst>
          </p:cNvPr>
          <p:cNvSpPr/>
          <p:nvPr/>
        </p:nvSpPr>
        <p:spPr>
          <a:xfrm>
            <a:off x="7604346" y="2292753"/>
            <a:ext cx="2077803" cy="1038901"/>
          </a:xfrm>
          <a:custGeom>
            <a:avLst/>
            <a:gdLst>
              <a:gd name="connsiteX0" fmla="*/ 0 w 2077803"/>
              <a:gd name="connsiteY0" fmla="*/ 103890 h 1038901"/>
              <a:gd name="connsiteX1" fmla="*/ 103890 w 2077803"/>
              <a:gd name="connsiteY1" fmla="*/ 0 h 1038901"/>
              <a:gd name="connsiteX2" fmla="*/ 1973913 w 2077803"/>
              <a:gd name="connsiteY2" fmla="*/ 0 h 1038901"/>
              <a:gd name="connsiteX3" fmla="*/ 2077803 w 2077803"/>
              <a:gd name="connsiteY3" fmla="*/ 103890 h 1038901"/>
              <a:gd name="connsiteX4" fmla="*/ 2077803 w 2077803"/>
              <a:gd name="connsiteY4" fmla="*/ 935011 h 1038901"/>
              <a:gd name="connsiteX5" fmla="*/ 1973913 w 2077803"/>
              <a:gd name="connsiteY5" fmla="*/ 1038901 h 1038901"/>
              <a:gd name="connsiteX6" fmla="*/ 103890 w 2077803"/>
              <a:gd name="connsiteY6" fmla="*/ 1038901 h 1038901"/>
              <a:gd name="connsiteX7" fmla="*/ 0 w 2077803"/>
              <a:gd name="connsiteY7" fmla="*/ 935011 h 1038901"/>
              <a:gd name="connsiteX8" fmla="*/ 0 w 2077803"/>
              <a:gd name="connsiteY8" fmla="*/ 103890 h 103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77803" h="1038901">
                <a:moveTo>
                  <a:pt x="0" y="103890"/>
                </a:moveTo>
                <a:cubicBezTo>
                  <a:pt x="0" y="46513"/>
                  <a:pt x="46513" y="0"/>
                  <a:pt x="103890" y="0"/>
                </a:cubicBezTo>
                <a:lnTo>
                  <a:pt x="1973913" y="0"/>
                </a:lnTo>
                <a:cubicBezTo>
                  <a:pt x="2031290" y="0"/>
                  <a:pt x="2077803" y="46513"/>
                  <a:pt x="2077803" y="103890"/>
                </a:cubicBezTo>
                <a:lnTo>
                  <a:pt x="2077803" y="935011"/>
                </a:lnTo>
                <a:cubicBezTo>
                  <a:pt x="2077803" y="992388"/>
                  <a:pt x="2031290" y="1038901"/>
                  <a:pt x="1973913" y="1038901"/>
                </a:cubicBezTo>
                <a:lnTo>
                  <a:pt x="103890" y="1038901"/>
                </a:lnTo>
                <a:cubicBezTo>
                  <a:pt x="46513" y="1038901"/>
                  <a:pt x="0" y="992388"/>
                  <a:pt x="0" y="935011"/>
                </a:cubicBezTo>
                <a:lnTo>
                  <a:pt x="0" y="10389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-1503424"/>
              <a:satOff val="-602"/>
              <a:lumOff val="7058"/>
              <a:alphaOff val="0"/>
            </a:schemeClr>
          </a:fillRef>
          <a:effectRef idx="0">
            <a:schemeClr val="accent2">
              <a:hueOff val="-1503424"/>
              <a:satOff val="-602"/>
              <a:lumOff val="7058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0433" tIns="57098" rIns="70433" bIns="57098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100" kern="1200"/>
              <a:t>Predictive model instead of only cluster analysis</a:t>
            </a:r>
          </a:p>
        </p:txBody>
      </p:sp>
    </p:spTree>
    <p:extLst>
      <p:ext uri="{BB962C8B-B14F-4D97-AF65-F5344CB8AC3E}">
        <p14:creationId xmlns:p14="http://schemas.microsoft.com/office/powerpoint/2010/main" val="1332957594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1B1D2F"/>
      </a:dk2>
      <a:lt2>
        <a:srgbClr val="F0F3F1"/>
      </a:lt2>
      <a:accent1>
        <a:srgbClr val="DD33C7"/>
      </a:accent1>
      <a:accent2>
        <a:srgbClr val="9A21CB"/>
      </a:accent2>
      <a:accent3>
        <a:srgbClr val="6533DD"/>
      </a:accent3>
      <a:accent4>
        <a:srgbClr val="2539CC"/>
      </a:accent4>
      <a:accent5>
        <a:srgbClr val="338EDD"/>
      </a:accent5>
      <a:accent6>
        <a:srgbClr val="20BFC7"/>
      </a:accent6>
      <a:hlink>
        <a:srgbClr val="3F6EBF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10920</TotalTime>
  <Words>936</Words>
  <Application>Microsoft Macintosh PowerPoint</Application>
  <PresentationFormat>Widescreen</PresentationFormat>
  <Paragraphs>143</Paragraphs>
  <Slides>16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Calisto MT</vt:lpstr>
      <vt:lpstr>Univers Condensed</vt:lpstr>
      <vt:lpstr>Wingdings</vt:lpstr>
      <vt:lpstr>ChronicleVTI</vt:lpstr>
      <vt:lpstr>Autism Hackathon Use Case 3: Machine Learning</vt:lpstr>
      <vt:lpstr>AGENDA </vt:lpstr>
      <vt:lpstr>Problem Statements</vt:lpstr>
      <vt:lpstr>Methodology</vt:lpstr>
      <vt:lpstr>PCA</vt:lpstr>
      <vt:lpstr>K-Means Cluster Model</vt:lpstr>
      <vt:lpstr>Cluster Analysis and labelling</vt:lpstr>
      <vt:lpstr>Insights</vt:lpstr>
      <vt:lpstr>Next Steps</vt:lpstr>
      <vt:lpstr>Appendix: PCA</vt:lpstr>
      <vt:lpstr>How PCA reduces dimensions of the data?</vt:lpstr>
      <vt:lpstr>How does PCA works?</vt:lpstr>
      <vt:lpstr>Appendix: T-SNE</vt:lpstr>
      <vt:lpstr>What is T-SNE? t-Distributed Stochastic Neighbor Embedding </vt:lpstr>
      <vt:lpstr>How t-SNE works?</vt:lpstr>
      <vt:lpstr>T-SNE VS PCA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Dimensionality Reduction techniques</dc:title>
  <dc:creator>Noha Elprince</dc:creator>
  <cp:lastModifiedBy>Noha Elprince</cp:lastModifiedBy>
  <cp:revision>30</cp:revision>
  <dcterms:created xsi:type="dcterms:W3CDTF">2022-02-21T00:42:53Z</dcterms:created>
  <dcterms:modified xsi:type="dcterms:W3CDTF">2023-04-20T19:55:07Z</dcterms:modified>
</cp:coreProperties>
</file>

<file path=docProps/thumbnail.jpeg>
</file>